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4"/>
  </p:notesMasterIdLst>
  <p:sldIdLst>
    <p:sldId id="256" r:id="rId5"/>
    <p:sldId id="257" r:id="rId6"/>
    <p:sldId id="258" r:id="rId7"/>
    <p:sldId id="259" r:id="rId8"/>
    <p:sldId id="260" r:id="rId9"/>
    <p:sldId id="261" r:id="rId10"/>
    <p:sldId id="262" r:id="rId11"/>
    <p:sldId id="263" r:id="rId12"/>
    <p:sldId id="270" r:id="rId13"/>
    <p:sldId id="271" r:id="rId14"/>
    <p:sldId id="272" r:id="rId15"/>
    <p:sldId id="274" r:id="rId16"/>
    <p:sldId id="273" r:id="rId17"/>
    <p:sldId id="264" r:id="rId18"/>
    <p:sldId id="265" r:id="rId19"/>
    <p:sldId id="266" r:id="rId20"/>
    <p:sldId id="267" r:id="rId21"/>
    <p:sldId id="268" r:id="rId22"/>
    <p:sldId id="269" r:id="rId23"/>
  </p:sldIdLst>
  <p:sldSz cx="12192000" cy="6858000"/>
  <p:notesSz cx="6858000" cy="9144000"/>
  <p:embeddedFontLst>
    <p:embeddedFont>
      <p:font typeface="Century Gothic" panose="020B0502020202020204" pitchFamily="34" charset="0"/>
      <p:regular r:id="rId25"/>
      <p:bold r:id="rId26"/>
      <p:italic r:id="rId27"/>
      <p:boldItalic r:id="rId28"/>
    </p:embeddedFont>
  </p:embeddedFontLst>
  <p:custDataLst>
    <p:tags r:id="rId29"/>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0"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8AF767-5E06-4E97-B75B-665EE3975D36}" v="56" dt="2024-04-29T00:52:14.651"/>
  </p1510:revLst>
</p1510:revInfo>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5" d="100"/>
          <a:sy n="105" d="100"/>
        </p:scale>
        <p:origin x="798"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2.fntdata"/><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1.fntdata"/><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notesMaster" Target="notesMasters/notesMaster1.xml"/><Relationship Id="rId32"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4.fntdata"/><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3.fntdata"/><Relationship Id="rId30" Type="http://customschemas.google.com/relationships/presentationmetadata" Target="metadata"/><Relationship Id="rId35" Type="http://schemas.microsoft.com/office/2016/11/relationships/changesInfo" Target="changesInfos/changesInfo1.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ynie tierney" userId="a09c10007de32dc0" providerId="LiveId" clId="{668AF767-5E06-4E97-B75B-665EE3975D36}"/>
    <pc:docChg chg="undo redo custSel modSld">
      <pc:chgData name="laynie tierney" userId="a09c10007de32dc0" providerId="LiveId" clId="{668AF767-5E06-4E97-B75B-665EE3975D36}" dt="2024-04-29T00:52:14.646" v="102"/>
      <pc:docMkLst>
        <pc:docMk/>
      </pc:docMkLst>
      <pc:sldChg chg="addSp delSp modSp mod modTransition modAnim">
        <pc:chgData name="laynie tierney" userId="a09c10007de32dc0" providerId="LiveId" clId="{668AF767-5E06-4E97-B75B-665EE3975D36}" dt="2024-04-29T00:35:41.423" v="49"/>
        <pc:sldMkLst>
          <pc:docMk/>
          <pc:sldMk cId="0" sldId="256"/>
        </pc:sldMkLst>
        <pc:picChg chg="add del mod">
          <ac:chgData name="laynie tierney" userId="a09c10007de32dc0" providerId="LiveId" clId="{668AF767-5E06-4E97-B75B-665EE3975D36}" dt="2024-04-29T00:33:45.442" v="45"/>
          <ac:picMkLst>
            <pc:docMk/>
            <pc:sldMk cId="0" sldId="256"/>
            <ac:picMk id="7" creationId="{36A9C98E-5682-A0D8-3940-2804542C48F3}"/>
          </ac:picMkLst>
        </pc:picChg>
        <pc:picChg chg="add del mod ord">
          <ac:chgData name="laynie tierney" userId="a09c10007de32dc0" providerId="LiveId" clId="{668AF767-5E06-4E97-B75B-665EE3975D36}" dt="2024-04-29T00:34:33.896" v="46"/>
          <ac:picMkLst>
            <pc:docMk/>
            <pc:sldMk cId="0" sldId="256"/>
            <ac:picMk id="10" creationId="{FD6D5083-F294-4D1C-C280-5F8B9E816698}"/>
          </ac:picMkLst>
        </pc:picChg>
        <pc:picChg chg="add del mod">
          <ac:chgData name="laynie tierney" userId="a09c10007de32dc0" providerId="LiveId" clId="{668AF767-5E06-4E97-B75B-665EE3975D36}" dt="2024-04-29T00:34:55.317" v="48"/>
          <ac:picMkLst>
            <pc:docMk/>
            <pc:sldMk cId="0" sldId="256"/>
            <ac:picMk id="11" creationId="{14E26BD0-F6A9-0ED6-FA02-D119E16D8705}"/>
          </ac:picMkLst>
        </pc:picChg>
        <pc:picChg chg="add del mod ord">
          <ac:chgData name="laynie tierney" userId="a09c10007de32dc0" providerId="LiveId" clId="{668AF767-5E06-4E97-B75B-665EE3975D36}" dt="2024-04-29T00:35:41.423" v="49"/>
          <ac:picMkLst>
            <pc:docMk/>
            <pc:sldMk cId="0" sldId="256"/>
            <ac:picMk id="14" creationId="{35AF8D0A-7DF7-F0C1-1000-826FE3B3A15C}"/>
          </ac:picMkLst>
        </pc:picChg>
        <pc:picChg chg="add mod">
          <ac:chgData name="laynie tierney" userId="a09c10007de32dc0" providerId="LiveId" clId="{668AF767-5E06-4E97-B75B-665EE3975D36}" dt="2024-04-29T00:35:41.423" v="49"/>
          <ac:picMkLst>
            <pc:docMk/>
            <pc:sldMk cId="0" sldId="256"/>
            <ac:picMk id="15" creationId="{0C360953-771A-134C-F20C-5A1C90772D48}"/>
          </ac:picMkLst>
        </pc:picChg>
      </pc:sldChg>
      <pc:sldChg chg="addSp modSp modTransition">
        <pc:chgData name="laynie tierney" userId="a09c10007de32dc0" providerId="LiveId" clId="{668AF767-5E06-4E97-B75B-665EE3975D36}" dt="2024-04-29T00:36:34.982" v="50"/>
        <pc:sldMkLst>
          <pc:docMk/>
          <pc:sldMk cId="0" sldId="257"/>
        </pc:sldMkLst>
        <pc:picChg chg="add mod">
          <ac:chgData name="laynie tierney" userId="a09c10007de32dc0" providerId="LiveId" clId="{668AF767-5E06-4E97-B75B-665EE3975D36}" dt="2024-04-29T00:36:34.982" v="50"/>
          <ac:picMkLst>
            <pc:docMk/>
            <pc:sldMk cId="0" sldId="257"/>
            <ac:picMk id="5" creationId="{687B7BF8-61DC-A49B-61CA-9307BA1E233E}"/>
          </ac:picMkLst>
        </pc:picChg>
      </pc:sldChg>
      <pc:sldChg chg="addSp delSp modSp mod modTransition">
        <pc:chgData name="laynie tierney" userId="a09c10007de32dc0" providerId="LiveId" clId="{668AF767-5E06-4E97-B75B-665EE3975D36}" dt="2024-04-29T00:37:18.686" v="51"/>
        <pc:sldMkLst>
          <pc:docMk/>
          <pc:sldMk cId="0" sldId="258"/>
        </pc:sldMkLst>
        <pc:spChg chg="del mod">
          <ac:chgData name="laynie tierney" userId="a09c10007de32dc0" providerId="LiveId" clId="{668AF767-5E06-4E97-B75B-665EE3975D36}" dt="2024-04-29T00:31:26.343" v="41" actId="21"/>
          <ac:spMkLst>
            <pc:docMk/>
            <pc:sldMk cId="0" sldId="258"/>
            <ac:spMk id="3" creationId="{758F2327-7AF2-E72A-66BF-DD5718FC8D8F}"/>
          </ac:spMkLst>
        </pc:spChg>
        <pc:graphicFrameChg chg="modGraphic">
          <ac:chgData name="laynie tierney" userId="a09c10007de32dc0" providerId="LiveId" clId="{668AF767-5E06-4E97-B75B-665EE3975D36}" dt="2024-04-29T00:31:37.435" v="42" actId="207"/>
          <ac:graphicFrameMkLst>
            <pc:docMk/>
            <pc:sldMk cId="0" sldId="258"/>
            <ac:graphicFrameMk id="161" creationId="{00000000-0000-0000-0000-000000000000}"/>
          </ac:graphicFrameMkLst>
        </pc:graphicFrameChg>
        <pc:picChg chg="add mod">
          <ac:chgData name="laynie tierney" userId="a09c10007de32dc0" providerId="LiveId" clId="{668AF767-5E06-4E97-B75B-665EE3975D36}" dt="2024-04-29T00:37:18.686" v="51"/>
          <ac:picMkLst>
            <pc:docMk/>
            <pc:sldMk cId="0" sldId="258"/>
            <ac:picMk id="6" creationId="{01173BC9-E86D-3E82-9DD9-021AD72E3FF5}"/>
          </ac:picMkLst>
        </pc:picChg>
      </pc:sldChg>
      <pc:sldChg chg="addSp modSp modTransition">
        <pc:chgData name="laynie tierney" userId="a09c10007de32dc0" providerId="LiveId" clId="{668AF767-5E06-4E97-B75B-665EE3975D36}" dt="2024-04-29T00:37:56.249" v="52"/>
        <pc:sldMkLst>
          <pc:docMk/>
          <pc:sldMk cId="0" sldId="259"/>
        </pc:sldMkLst>
        <pc:picChg chg="add mod">
          <ac:chgData name="laynie tierney" userId="a09c10007de32dc0" providerId="LiveId" clId="{668AF767-5E06-4E97-B75B-665EE3975D36}" dt="2024-04-29T00:37:56.249" v="52"/>
          <ac:picMkLst>
            <pc:docMk/>
            <pc:sldMk cId="0" sldId="259"/>
            <ac:picMk id="5" creationId="{683E6DF4-B664-E203-5AE5-BC050B34494D}"/>
          </ac:picMkLst>
        </pc:picChg>
      </pc:sldChg>
      <pc:sldChg chg="addSp delSp modSp mod modTransition modAnim">
        <pc:chgData name="laynie tierney" userId="a09c10007de32dc0" providerId="LiveId" clId="{668AF767-5E06-4E97-B75B-665EE3975D36}" dt="2024-04-29T00:38:51.529" v="56"/>
        <pc:sldMkLst>
          <pc:docMk/>
          <pc:sldMk cId="0" sldId="260"/>
        </pc:sldMkLst>
        <pc:picChg chg="add del mod">
          <ac:chgData name="laynie tierney" userId="a09c10007de32dc0" providerId="LiveId" clId="{668AF767-5E06-4E97-B75B-665EE3975D36}" dt="2024-04-29T00:38:17.113" v="55"/>
          <ac:picMkLst>
            <pc:docMk/>
            <pc:sldMk cId="0" sldId="260"/>
            <ac:picMk id="4" creationId="{9197A224-51FE-457F-B608-81DCF9B68376}"/>
          </ac:picMkLst>
        </pc:picChg>
        <pc:picChg chg="add del mod ord">
          <ac:chgData name="laynie tierney" userId="a09c10007de32dc0" providerId="LiveId" clId="{668AF767-5E06-4E97-B75B-665EE3975D36}" dt="2024-04-29T00:38:51.529" v="56"/>
          <ac:picMkLst>
            <pc:docMk/>
            <pc:sldMk cId="0" sldId="260"/>
            <ac:picMk id="7" creationId="{3F2803AF-6492-BF61-957A-15E54877027A}"/>
          </ac:picMkLst>
        </pc:picChg>
        <pc:picChg chg="add mod">
          <ac:chgData name="laynie tierney" userId="a09c10007de32dc0" providerId="LiveId" clId="{668AF767-5E06-4E97-B75B-665EE3975D36}" dt="2024-04-29T00:38:51.529" v="56"/>
          <ac:picMkLst>
            <pc:docMk/>
            <pc:sldMk cId="0" sldId="260"/>
            <ac:picMk id="8" creationId="{7D7DD7F4-59E2-6E0B-0D7E-59761A7FA019}"/>
          </ac:picMkLst>
        </pc:picChg>
      </pc:sldChg>
      <pc:sldChg chg="addSp modSp modTransition">
        <pc:chgData name="laynie tierney" userId="a09c10007de32dc0" providerId="LiveId" clId="{668AF767-5E06-4E97-B75B-665EE3975D36}" dt="2024-04-29T00:39:37.972" v="57"/>
        <pc:sldMkLst>
          <pc:docMk/>
          <pc:sldMk cId="0" sldId="261"/>
        </pc:sldMkLst>
        <pc:picChg chg="add mod">
          <ac:chgData name="laynie tierney" userId="a09c10007de32dc0" providerId="LiveId" clId="{668AF767-5E06-4E97-B75B-665EE3975D36}" dt="2024-04-29T00:39:37.972" v="57"/>
          <ac:picMkLst>
            <pc:docMk/>
            <pc:sldMk cId="0" sldId="261"/>
            <ac:picMk id="4" creationId="{F6B3A2A3-DEBE-CAA8-591F-8303B7F698C1}"/>
          </ac:picMkLst>
        </pc:picChg>
      </pc:sldChg>
      <pc:sldChg chg="addSp delSp modSp mod modTransition modAnim">
        <pc:chgData name="laynie tierney" userId="a09c10007de32dc0" providerId="LiveId" clId="{668AF767-5E06-4E97-B75B-665EE3975D36}" dt="2024-04-29T00:41:51.022" v="64"/>
        <pc:sldMkLst>
          <pc:docMk/>
          <pc:sldMk cId="0" sldId="262"/>
        </pc:sldMkLst>
        <pc:picChg chg="add del mod">
          <ac:chgData name="laynie tierney" userId="a09c10007de32dc0" providerId="LiveId" clId="{668AF767-5E06-4E97-B75B-665EE3975D36}" dt="2024-04-29T00:40:07.020" v="60"/>
          <ac:picMkLst>
            <pc:docMk/>
            <pc:sldMk cId="0" sldId="262"/>
            <ac:picMk id="4" creationId="{03F4D5B8-0605-EDEC-7C3B-2AACE0365CE3}"/>
          </ac:picMkLst>
        </pc:picChg>
        <pc:picChg chg="add del mod ord">
          <ac:chgData name="laynie tierney" userId="a09c10007de32dc0" providerId="LiveId" clId="{668AF767-5E06-4E97-B75B-665EE3975D36}" dt="2024-04-29T00:40:17.931" v="61"/>
          <ac:picMkLst>
            <pc:docMk/>
            <pc:sldMk cId="0" sldId="262"/>
            <ac:picMk id="7" creationId="{51FB5039-EF19-671C-1C55-3AA97CD0F6B6}"/>
          </ac:picMkLst>
        </pc:picChg>
        <pc:picChg chg="add del mod">
          <ac:chgData name="laynie tierney" userId="a09c10007de32dc0" providerId="LiveId" clId="{668AF767-5E06-4E97-B75B-665EE3975D36}" dt="2024-04-29T00:40:20.068" v="63"/>
          <ac:picMkLst>
            <pc:docMk/>
            <pc:sldMk cId="0" sldId="262"/>
            <ac:picMk id="8" creationId="{A9811281-A292-A74D-EB6B-984BFBDFC083}"/>
          </ac:picMkLst>
        </pc:picChg>
        <pc:picChg chg="add del mod ord">
          <ac:chgData name="laynie tierney" userId="a09c10007de32dc0" providerId="LiveId" clId="{668AF767-5E06-4E97-B75B-665EE3975D36}" dt="2024-04-29T00:41:51.022" v="64"/>
          <ac:picMkLst>
            <pc:docMk/>
            <pc:sldMk cId="0" sldId="262"/>
            <ac:picMk id="11" creationId="{12C5730E-7265-2ACB-760D-EFF6D8635CA6}"/>
          </ac:picMkLst>
        </pc:picChg>
        <pc:picChg chg="add mod">
          <ac:chgData name="laynie tierney" userId="a09c10007de32dc0" providerId="LiveId" clId="{668AF767-5E06-4E97-B75B-665EE3975D36}" dt="2024-04-29T00:41:51.022" v="64"/>
          <ac:picMkLst>
            <pc:docMk/>
            <pc:sldMk cId="0" sldId="262"/>
            <ac:picMk id="12" creationId="{7D61114C-FE4E-C4C2-C533-B8AF95374401}"/>
          </ac:picMkLst>
        </pc:picChg>
      </pc:sldChg>
      <pc:sldChg chg="addSp delSp modSp mod modTransition modAnim">
        <pc:chgData name="laynie tierney" userId="a09c10007de32dc0" providerId="LiveId" clId="{668AF767-5E06-4E97-B75B-665EE3975D36}" dt="2024-04-29T00:42:55.276" v="71"/>
        <pc:sldMkLst>
          <pc:docMk/>
          <pc:sldMk cId="0" sldId="263"/>
        </pc:sldMkLst>
        <pc:spChg chg="mod">
          <ac:chgData name="laynie tierney" userId="a09c10007de32dc0" providerId="LiveId" clId="{668AF767-5E06-4E97-B75B-665EE3975D36}" dt="2024-04-29T00:31:05.989" v="39" actId="20577"/>
          <ac:spMkLst>
            <pc:docMk/>
            <pc:sldMk cId="0" sldId="263"/>
            <ac:spMk id="196" creationId="{00000000-0000-0000-0000-000000000000}"/>
          </ac:spMkLst>
        </pc:spChg>
        <pc:picChg chg="add del mod">
          <ac:chgData name="laynie tierney" userId="a09c10007de32dc0" providerId="LiveId" clId="{668AF767-5E06-4E97-B75B-665EE3975D36}" dt="2024-04-29T00:42:19.075" v="67"/>
          <ac:picMkLst>
            <pc:docMk/>
            <pc:sldMk cId="0" sldId="263"/>
            <ac:picMk id="4" creationId="{6D18B68C-4494-0192-8C6B-EDFC6949D60E}"/>
          </ac:picMkLst>
        </pc:picChg>
        <pc:picChg chg="add del mod ord">
          <ac:chgData name="laynie tierney" userId="a09c10007de32dc0" providerId="LiveId" clId="{668AF767-5E06-4E97-B75B-665EE3975D36}" dt="2024-04-29T00:42:26.210" v="68"/>
          <ac:picMkLst>
            <pc:docMk/>
            <pc:sldMk cId="0" sldId="263"/>
            <ac:picMk id="7" creationId="{E5649333-CA58-10A5-401A-D30E3545B7D3}"/>
          </ac:picMkLst>
        </pc:picChg>
        <pc:picChg chg="add del mod">
          <ac:chgData name="laynie tierney" userId="a09c10007de32dc0" providerId="LiveId" clId="{668AF767-5E06-4E97-B75B-665EE3975D36}" dt="2024-04-29T00:42:28.097" v="70"/>
          <ac:picMkLst>
            <pc:docMk/>
            <pc:sldMk cId="0" sldId="263"/>
            <ac:picMk id="8" creationId="{7C1CD9E2-76C3-B68F-EDE3-33605B0FE580}"/>
          </ac:picMkLst>
        </pc:picChg>
        <pc:picChg chg="add del mod ord">
          <ac:chgData name="laynie tierney" userId="a09c10007de32dc0" providerId="LiveId" clId="{668AF767-5E06-4E97-B75B-665EE3975D36}" dt="2024-04-29T00:42:55.276" v="71"/>
          <ac:picMkLst>
            <pc:docMk/>
            <pc:sldMk cId="0" sldId="263"/>
            <ac:picMk id="11" creationId="{3312C837-A689-AA5A-25C3-2DF8DC928CA0}"/>
          </ac:picMkLst>
        </pc:picChg>
        <pc:picChg chg="add mod">
          <ac:chgData name="laynie tierney" userId="a09c10007de32dc0" providerId="LiveId" clId="{668AF767-5E06-4E97-B75B-665EE3975D36}" dt="2024-04-29T00:42:55.276" v="71"/>
          <ac:picMkLst>
            <pc:docMk/>
            <pc:sldMk cId="0" sldId="263"/>
            <ac:picMk id="12" creationId="{3111685E-36DE-030A-22B9-E2298639D4C8}"/>
          </ac:picMkLst>
        </pc:picChg>
      </pc:sldChg>
      <pc:sldChg chg="addSp modSp modTransition">
        <pc:chgData name="laynie tierney" userId="a09c10007de32dc0" providerId="LiveId" clId="{668AF767-5E06-4E97-B75B-665EE3975D36}" dt="2024-04-29T00:47:16.884" v="83"/>
        <pc:sldMkLst>
          <pc:docMk/>
          <pc:sldMk cId="0" sldId="264"/>
        </pc:sldMkLst>
        <pc:picChg chg="add mod">
          <ac:chgData name="laynie tierney" userId="a09c10007de32dc0" providerId="LiveId" clId="{668AF767-5E06-4E97-B75B-665EE3975D36}" dt="2024-04-29T00:47:16.884" v="83"/>
          <ac:picMkLst>
            <pc:docMk/>
            <pc:sldMk cId="0" sldId="264"/>
            <ac:picMk id="4" creationId="{6252C94B-AFA0-7A23-A27D-B197E829CBBA}"/>
          </ac:picMkLst>
        </pc:picChg>
      </pc:sldChg>
      <pc:sldChg chg="addSp delSp modSp mod modTransition modAnim">
        <pc:chgData name="laynie tierney" userId="a09c10007de32dc0" providerId="LiveId" clId="{668AF767-5E06-4E97-B75B-665EE3975D36}" dt="2024-04-29T00:48:29.609" v="87"/>
        <pc:sldMkLst>
          <pc:docMk/>
          <pc:sldMk cId="0" sldId="265"/>
        </pc:sldMkLst>
        <pc:picChg chg="add del mod">
          <ac:chgData name="laynie tierney" userId="a09c10007de32dc0" providerId="LiveId" clId="{668AF767-5E06-4E97-B75B-665EE3975D36}" dt="2024-04-29T00:47:49.868" v="86"/>
          <ac:picMkLst>
            <pc:docMk/>
            <pc:sldMk cId="0" sldId="265"/>
            <ac:picMk id="4" creationId="{641D88E4-A655-95EC-163F-F1CE75C52566}"/>
          </ac:picMkLst>
        </pc:picChg>
        <pc:picChg chg="add del mod ord">
          <ac:chgData name="laynie tierney" userId="a09c10007de32dc0" providerId="LiveId" clId="{668AF767-5E06-4E97-B75B-665EE3975D36}" dt="2024-04-29T00:48:29.609" v="87"/>
          <ac:picMkLst>
            <pc:docMk/>
            <pc:sldMk cId="0" sldId="265"/>
            <ac:picMk id="7" creationId="{BC5BD6A5-4EBC-EFAC-1B43-9C676AEC060D}"/>
          </ac:picMkLst>
        </pc:picChg>
        <pc:picChg chg="add mod">
          <ac:chgData name="laynie tierney" userId="a09c10007de32dc0" providerId="LiveId" clId="{668AF767-5E06-4E97-B75B-665EE3975D36}" dt="2024-04-29T00:48:29.609" v="87"/>
          <ac:picMkLst>
            <pc:docMk/>
            <pc:sldMk cId="0" sldId="265"/>
            <ac:picMk id="8" creationId="{F73184AE-0931-966F-A6E4-4DB51D34B4A3}"/>
          </ac:picMkLst>
        </pc:picChg>
      </pc:sldChg>
      <pc:sldChg chg="addSp delSp modSp mod modTransition modAnim">
        <pc:chgData name="laynie tierney" userId="a09c10007de32dc0" providerId="LiveId" clId="{668AF767-5E06-4E97-B75B-665EE3975D36}" dt="2024-04-29T00:49:51.337" v="94"/>
        <pc:sldMkLst>
          <pc:docMk/>
          <pc:sldMk cId="0" sldId="266"/>
        </pc:sldMkLst>
        <pc:picChg chg="add del mod">
          <ac:chgData name="laynie tierney" userId="a09c10007de32dc0" providerId="LiveId" clId="{668AF767-5E06-4E97-B75B-665EE3975D36}" dt="2024-04-29T00:48:51.660" v="90"/>
          <ac:picMkLst>
            <pc:docMk/>
            <pc:sldMk cId="0" sldId="266"/>
            <ac:picMk id="4" creationId="{47134E3C-C436-A8D5-4C50-52A10A9D263C}"/>
          </ac:picMkLst>
        </pc:picChg>
        <pc:picChg chg="add del mod ord">
          <ac:chgData name="laynie tierney" userId="a09c10007de32dc0" providerId="LiveId" clId="{668AF767-5E06-4E97-B75B-665EE3975D36}" dt="2024-04-29T00:48:55.935" v="91"/>
          <ac:picMkLst>
            <pc:docMk/>
            <pc:sldMk cId="0" sldId="266"/>
            <ac:picMk id="7" creationId="{F5447DA1-28B7-9CEE-F0F8-F2BD6569E702}"/>
          </ac:picMkLst>
        </pc:picChg>
        <pc:picChg chg="add del mod">
          <ac:chgData name="laynie tierney" userId="a09c10007de32dc0" providerId="LiveId" clId="{668AF767-5E06-4E97-B75B-665EE3975D36}" dt="2024-04-29T00:49:02.415" v="93"/>
          <ac:picMkLst>
            <pc:docMk/>
            <pc:sldMk cId="0" sldId="266"/>
            <ac:picMk id="8" creationId="{63A2CB38-4B9E-FAB9-1C1D-AD2973E35733}"/>
          </ac:picMkLst>
        </pc:picChg>
        <pc:picChg chg="add del mod ord">
          <ac:chgData name="laynie tierney" userId="a09c10007de32dc0" providerId="LiveId" clId="{668AF767-5E06-4E97-B75B-665EE3975D36}" dt="2024-04-29T00:49:51.337" v="94"/>
          <ac:picMkLst>
            <pc:docMk/>
            <pc:sldMk cId="0" sldId="266"/>
            <ac:picMk id="11" creationId="{0FBB5EAE-1CFC-C367-B935-9FD6626543A3}"/>
          </ac:picMkLst>
        </pc:picChg>
        <pc:picChg chg="add mod">
          <ac:chgData name="laynie tierney" userId="a09c10007de32dc0" providerId="LiveId" clId="{668AF767-5E06-4E97-B75B-665EE3975D36}" dt="2024-04-29T00:49:51.337" v="94"/>
          <ac:picMkLst>
            <pc:docMk/>
            <pc:sldMk cId="0" sldId="266"/>
            <ac:picMk id="12" creationId="{A3943A65-575F-ECC4-DEA3-7353757CFF86}"/>
          </ac:picMkLst>
        </pc:picChg>
      </pc:sldChg>
      <pc:sldChg chg="addSp modSp modTransition">
        <pc:chgData name="laynie tierney" userId="a09c10007de32dc0" providerId="LiveId" clId="{668AF767-5E06-4E97-B75B-665EE3975D36}" dt="2024-04-29T00:50:32.649" v="95"/>
        <pc:sldMkLst>
          <pc:docMk/>
          <pc:sldMk cId="0" sldId="267"/>
        </pc:sldMkLst>
        <pc:picChg chg="add mod">
          <ac:chgData name="laynie tierney" userId="a09c10007de32dc0" providerId="LiveId" clId="{668AF767-5E06-4E97-B75B-665EE3975D36}" dt="2024-04-29T00:50:32.649" v="95"/>
          <ac:picMkLst>
            <pc:docMk/>
            <pc:sldMk cId="0" sldId="267"/>
            <ac:picMk id="4" creationId="{535190C4-BC65-17DF-8D69-4E163E940F01}"/>
          </ac:picMkLst>
        </pc:picChg>
      </pc:sldChg>
      <pc:sldChg chg="addSp delSp modSp mod modTransition modAnim">
        <pc:chgData name="laynie tierney" userId="a09c10007de32dc0" providerId="LiveId" clId="{668AF767-5E06-4E97-B75B-665EE3975D36}" dt="2024-04-29T00:52:14.646" v="102"/>
        <pc:sldMkLst>
          <pc:docMk/>
          <pc:sldMk cId="0" sldId="268"/>
        </pc:sldMkLst>
        <pc:picChg chg="add del mod">
          <ac:chgData name="laynie tierney" userId="a09c10007de32dc0" providerId="LiveId" clId="{668AF767-5E06-4E97-B75B-665EE3975D36}" dt="2024-04-29T00:51:12.900" v="98"/>
          <ac:picMkLst>
            <pc:docMk/>
            <pc:sldMk cId="0" sldId="268"/>
            <ac:picMk id="4" creationId="{086EBA28-9E15-CC53-7706-7D651880600C}"/>
          </ac:picMkLst>
        </pc:picChg>
        <pc:picChg chg="add del mod ord">
          <ac:chgData name="laynie tierney" userId="a09c10007de32dc0" providerId="LiveId" clId="{668AF767-5E06-4E97-B75B-665EE3975D36}" dt="2024-04-29T00:51:39.272" v="99"/>
          <ac:picMkLst>
            <pc:docMk/>
            <pc:sldMk cId="0" sldId="268"/>
            <ac:picMk id="7" creationId="{1A256A91-96E5-AD2F-6D76-229C14999E91}"/>
          </ac:picMkLst>
        </pc:picChg>
        <pc:picChg chg="add del mod">
          <ac:chgData name="laynie tierney" userId="a09c10007de32dc0" providerId="LiveId" clId="{668AF767-5E06-4E97-B75B-665EE3975D36}" dt="2024-04-29T00:51:42.096" v="101"/>
          <ac:picMkLst>
            <pc:docMk/>
            <pc:sldMk cId="0" sldId="268"/>
            <ac:picMk id="8" creationId="{0E5AEEF1-C996-ECBF-BBB8-33078C0CF1C6}"/>
          </ac:picMkLst>
        </pc:picChg>
        <pc:picChg chg="add del mod ord">
          <ac:chgData name="laynie tierney" userId="a09c10007de32dc0" providerId="LiveId" clId="{668AF767-5E06-4E97-B75B-665EE3975D36}" dt="2024-04-29T00:52:14.646" v="102"/>
          <ac:picMkLst>
            <pc:docMk/>
            <pc:sldMk cId="0" sldId="268"/>
            <ac:picMk id="11" creationId="{34037A6D-8853-A7DB-3C22-28F5FA69B315}"/>
          </ac:picMkLst>
        </pc:picChg>
        <pc:picChg chg="add mod">
          <ac:chgData name="laynie tierney" userId="a09c10007de32dc0" providerId="LiveId" clId="{668AF767-5E06-4E97-B75B-665EE3975D36}" dt="2024-04-29T00:52:14.646" v="102"/>
          <ac:picMkLst>
            <pc:docMk/>
            <pc:sldMk cId="0" sldId="268"/>
            <ac:picMk id="12" creationId="{08E7264D-4EEB-D196-E80D-9B9C3391D017}"/>
          </ac:picMkLst>
        </pc:picChg>
      </pc:sldChg>
      <pc:sldChg chg="modSp mod modTransition">
        <pc:chgData name="laynie tierney" userId="a09c10007de32dc0" providerId="LiveId" clId="{668AF767-5E06-4E97-B75B-665EE3975D36}" dt="2024-04-29T00:34:55.317" v="48"/>
        <pc:sldMkLst>
          <pc:docMk/>
          <pc:sldMk cId="0" sldId="269"/>
        </pc:sldMkLst>
        <pc:spChg chg="mod">
          <ac:chgData name="laynie tierney" userId="a09c10007de32dc0" providerId="LiveId" clId="{668AF767-5E06-4E97-B75B-665EE3975D36}" dt="2024-04-29T00:29:49.989" v="35" actId="1076"/>
          <ac:spMkLst>
            <pc:docMk/>
            <pc:sldMk cId="0" sldId="269"/>
            <ac:spMk id="238" creationId="{00000000-0000-0000-0000-000000000000}"/>
          </ac:spMkLst>
        </pc:spChg>
      </pc:sldChg>
      <pc:sldChg chg="addSp delSp modSp mod modTransition modAnim">
        <pc:chgData name="laynie tierney" userId="a09c10007de32dc0" providerId="LiveId" clId="{668AF767-5E06-4E97-B75B-665EE3975D36}" dt="2024-04-29T00:43:37.452" v="75"/>
        <pc:sldMkLst>
          <pc:docMk/>
          <pc:sldMk cId="4118011032" sldId="270"/>
        </pc:sldMkLst>
        <pc:picChg chg="add del mod">
          <ac:chgData name="laynie tierney" userId="a09c10007de32dc0" providerId="LiveId" clId="{668AF767-5E06-4E97-B75B-665EE3975D36}" dt="2024-04-29T00:43:14.469" v="74"/>
          <ac:picMkLst>
            <pc:docMk/>
            <pc:sldMk cId="4118011032" sldId="270"/>
            <ac:picMk id="7" creationId="{3DE9325C-D992-FAA4-D55C-35D6A795D3C3}"/>
          </ac:picMkLst>
        </pc:picChg>
        <pc:picChg chg="add del mod ord">
          <ac:chgData name="laynie tierney" userId="a09c10007de32dc0" providerId="LiveId" clId="{668AF767-5E06-4E97-B75B-665EE3975D36}" dt="2024-04-29T00:43:37.452" v="75"/>
          <ac:picMkLst>
            <pc:docMk/>
            <pc:sldMk cId="4118011032" sldId="270"/>
            <ac:picMk id="10" creationId="{80F2C854-0C30-2FA7-B082-CF5775AD3784}"/>
          </ac:picMkLst>
        </pc:picChg>
        <pc:picChg chg="add mod">
          <ac:chgData name="laynie tierney" userId="a09c10007de32dc0" providerId="LiveId" clId="{668AF767-5E06-4E97-B75B-665EE3975D36}" dt="2024-04-29T00:43:37.452" v="75"/>
          <ac:picMkLst>
            <pc:docMk/>
            <pc:sldMk cId="4118011032" sldId="270"/>
            <ac:picMk id="11" creationId="{480AD7E6-0F56-1391-61C9-1E20BB301A07}"/>
          </ac:picMkLst>
        </pc:picChg>
      </pc:sldChg>
      <pc:sldChg chg="addSp modSp modTransition">
        <pc:chgData name="laynie tierney" userId="a09c10007de32dc0" providerId="LiveId" clId="{668AF767-5E06-4E97-B75B-665EE3975D36}" dt="2024-04-29T00:44:12.756" v="76"/>
        <pc:sldMkLst>
          <pc:docMk/>
          <pc:sldMk cId="1428567778" sldId="271"/>
        </pc:sldMkLst>
        <pc:picChg chg="add mod">
          <ac:chgData name="laynie tierney" userId="a09c10007de32dc0" providerId="LiveId" clId="{668AF767-5E06-4E97-B75B-665EE3975D36}" dt="2024-04-29T00:44:12.756" v="76"/>
          <ac:picMkLst>
            <pc:docMk/>
            <pc:sldMk cId="1428567778" sldId="271"/>
            <ac:picMk id="7" creationId="{DAE36E62-1233-0921-91F0-6A630DF57309}"/>
          </ac:picMkLst>
        </pc:picChg>
      </pc:sldChg>
      <pc:sldChg chg="addSp modSp modTransition">
        <pc:chgData name="laynie tierney" userId="a09c10007de32dc0" providerId="LiveId" clId="{668AF767-5E06-4E97-B75B-665EE3975D36}" dt="2024-04-29T00:44:40.702" v="77"/>
        <pc:sldMkLst>
          <pc:docMk/>
          <pc:sldMk cId="50825134" sldId="272"/>
        </pc:sldMkLst>
        <pc:picChg chg="add mod">
          <ac:chgData name="laynie tierney" userId="a09c10007de32dc0" providerId="LiveId" clId="{668AF767-5E06-4E97-B75B-665EE3975D36}" dt="2024-04-29T00:44:40.702" v="77"/>
          <ac:picMkLst>
            <pc:docMk/>
            <pc:sldMk cId="50825134" sldId="272"/>
            <ac:picMk id="7" creationId="{E1A713B6-4D99-9E9F-F123-D6CFD9644100}"/>
          </ac:picMkLst>
        </pc:picChg>
      </pc:sldChg>
      <pc:sldChg chg="addSp delSp modSp mod modTransition modAnim">
        <pc:chgData name="laynie tierney" userId="a09c10007de32dc0" providerId="LiveId" clId="{668AF767-5E06-4E97-B75B-665EE3975D36}" dt="2024-04-29T00:46:06.301" v="82"/>
        <pc:sldMkLst>
          <pc:docMk/>
          <pc:sldMk cId="1120637166" sldId="273"/>
        </pc:sldMkLst>
        <pc:picChg chg="add del mod">
          <ac:chgData name="laynie tierney" userId="a09c10007de32dc0" providerId="LiveId" clId="{668AF767-5E06-4E97-B75B-665EE3975D36}" dt="2024-04-29T00:45:42.912" v="81"/>
          <ac:picMkLst>
            <pc:docMk/>
            <pc:sldMk cId="1120637166" sldId="273"/>
            <ac:picMk id="7" creationId="{5E69F388-E5E0-9648-058C-3A9C5EA8705E}"/>
          </ac:picMkLst>
        </pc:picChg>
        <pc:picChg chg="add del mod ord">
          <ac:chgData name="laynie tierney" userId="a09c10007de32dc0" providerId="LiveId" clId="{668AF767-5E06-4E97-B75B-665EE3975D36}" dt="2024-04-29T00:46:06.301" v="82"/>
          <ac:picMkLst>
            <pc:docMk/>
            <pc:sldMk cId="1120637166" sldId="273"/>
            <ac:picMk id="10" creationId="{9EC6566B-C23F-68FB-135A-0F5524A9A8F1}"/>
          </ac:picMkLst>
        </pc:picChg>
        <pc:picChg chg="add mod">
          <ac:chgData name="laynie tierney" userId="a09c10007de32dc0" providerId="LiveId" clId="{668AF767-5E06-4E97-B75B-665EE3975D36}" dt="2024-04-29T00:46:06.301" v="82"/>
          <ac:picMkLst>
            <pc:docMk/>
            <pc:sldMk cId="1120637166" sldId="273"/>
            <ac:picMk id="11" creationId="{0C7BDABE-CD7E-4F25-116D-9F645E57B45D}"/>
          </ac:picMkLst>
        </pc:picChg>
      </pc:sldChg>
      <pc:sldChg chg="addSp modSp modTransition">
        <pc:chgData name="laynie tierney" userId="a09c10007de32dc0" providerId="LiveId" clId="{668AF767-5E06-4E97-B75B-665EE3975D36}" dt="2024-04-29T00:45:07.636" v="78"/>
        <pc:sldMkLst>
          <pc:docMk/>
          <pc:sldMk cId="1238189781" sldId="274"/>
        </pc:sldMkLst>
        <pc:picChg chg="add mod">
          <ac:chgData name="laynie tierney" userId="a09c10007de32dc0" providerId="LiveId" clId="{668AF767-5E06-4E97-B75B-665EE3975D36}" dt="2024-04-29T00:45:07.636" v="78"/>
          <ac:picMkLst>
            <pc:docMk/>
            <pc:sldMk cId="1238189781" sldId="274"/>
            <ac:picMk id="7" creationId="{5C4CE445-5B27-FAE6-1AD4-A9C7E207EED8}"/>
          </ac:picMkLst>
        </pc:picChg>
      </pc:sldChg>
    </pc:docChg>
  </pc:docChgLst>
</pc:chgInfo>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4.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4.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4.m4a"/><Relationship Id="rId7" Type="http://schemas.openxmlformats.org/officeDocument/2006/relationships/image" Target="../media/image3.png"/><Relationship Id="rId2" Type="http://schemas.microsoft.com/office/2007/relationships/media" Target="../media/media14.m4a"/><Relationship Id="rId1" Type="http://schemas.openxmlformats.org/officeDocument/2006/relationships/tags" Target="../tags/tag10.xml"/><Relationship Id="rId6" Type="http://schemas.openxmlformats.org/officeDocument/2006/relationships/image" Target="../media/image6.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audio" Target="../media/media18.m4a"/><Relationship Id="rId7" Type="http://schemas.openxmlformats.org/officeDocument/2006/relationships/image" Target="../media/image4.png"/><Relationship Id="rId2" Type="http://schemas.microsoft.com/office/2007/relationships/media" Target="../media/media18.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hyperlink" Target="https://ieeexplore.ieee.org/Xplore/home.jsp" TargetMode="External"/><Relationship Id="rId13" Type="http://schemas.openxmlformats.org/officeDocument/2006/relationships/hyperlink" Target="https://www.tutorialspoint.com/unittest_framework/unittest_framework_overview.htm#:~:text=Unit%20testing%20is%20a%20software,testable%20part%20of%20an%20application" TargetMode="External"/><Relationship Id="rId3" Type="http://schemas.openxmlformats.org/officeDocument/2006/relationships/notesSlide" Target="../notesSlides/notesSlide14.xml"/><Relationship Id="rId7" Type="http://schemas.openxmlformats.org/officeDocument/2006/relationships/hyperlink" Target="https://www.exabeam.com/information-security/threat-modeling/#:~:text=A%20typical%20threat%20modeling%20process,into%20the%20organization&#8217;s%20security%20posture" TargetMode="External"/><Relationship Id="rId12" Type="http://schemas.openxmlformats.org/officeDocument/2006/relationships/hyperlink" Target="https://ieeexplore.ieee.org/abstract/document/9669954/" TargetMode="External"/><Relationship Id="rId2" Type="http://schemas.openxmlformats.org/officeDocument/2006/relationships/slideLayout" Target="../slideLayouts/slideLayout2.xml"/><Relationship Id="rId1" Type="http://schemas.openxmlformats.org/officeDocument/2006/relationships/tags" Target="../tags/tag15.xml"/><Relationship Id="rId6" Type="http://schemas.openxmlformats.org/officeDocument/2006/relationships/hyperlink" Target="https://devblog.xero.com/encryption-101-why-it-matters-in-software-development-2fc2ac4a4d9f" TargetMode="External"/><Relationship Id="rId11" Type="http://schemas.openxmlformats.org/officeDocument/2006/relationships/hyperlink" Target="https://www.infosecinstitute.com/resources/management-compliance-auditing/risks-benefits-security-policy-templates/" TargetMode="External"/><Relationship Id="rId5" Type="http://schemas.openxmlformats.org/officeDocument/2006/relationships/hyperlink" Target="https://omreon.com/empowering-secure-coding-a-comprehensive-guide/" TargetMode="External"/><Relationship Id="rId10" Type="http://schemas.openxmlformats.org/officeDocument/2006/relationships/hyperlink" Target="https://www.strongdm.com/blog/aaa-security" TargetMode="External"/><Relationship Id="rId4" Type="http://schemas.openxmlformats.org/officeDocument/2006/relationships/hyperlink" Target="https://www.preemptive.com/blog/10-devsecops-best-practices-to-implement-now/" TargetMode="External"/><Relationship Id="rId9" Type="http://schemas.openxmlformats.org/officeDocument/2006/relationships/hyperlink" Target="https://thenewstack.io/devsecops-implementation-best-practices/" TargetMode="External"/><Relationship Id="rId1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dirty="0"/>
              <a:t>Green Pace</a:t>
            </a:r>
            <a:endParaRPr dirty="0"/>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Laynie Tierney</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5" name="Audio 14">
            <a:hlinkClick r:id="" action="ppaction://media"/>
            <a:extLst>
              <a:ext uri="{FF2B5EF4-FFF2-40B4-BE49-F238E27FC236}">
                <a16:creationId xmlns:a16="http://schemas.microsoft.com/office/drawing/2014/main" id="{0C360953-771A-134C-F20C-5A1C90772D4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2745"/>
    </mc:Choice>
    <mc:Fallback>
      <p:transition spd="slow" advTm="427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233A6-BA30-6085-9D06-EAB88580C937}"/>
              </a:ext>
            </a:extLst>
          </p:cNvPr>
          <p:cNvSpPr>
            <a:spLocks noGrp="1"/>
          </p:cNvSpPr>
          <p:nvPr>
            <p:ph type="title"/>
          </p:nvPr>
        </p:nvSpPr>
        <p:spPr/>
        <p:txBody>
          <a:bodyPr/>
          <a:lstStyle/>
          <a:p>
            <a:r>
              <a:rPr lang="en-US" dirty="0"/>
              <a:t>Test 2: SQL Injection Test</a:t>
            </a:r>
          </a:p>
        </p:txBody>
      </p:sp>
      <p:sp>
        <p:nvSpPr>
          <p:cNvPr id="3" name="Text Placeholder 2">
            <a:extLst>
              <a:ext uri="{FF2B5EF4-FFF2-40B4-BE49-F238E27FC236}">
                <a16:creationId xmlns:a16="http://schemas.microsoft.com/office/drawing/2014/main" id="{193EA440-C3D6-2BC6-14A5-5A352D81EDAF}"/>
              </a:ext>
            </a:extLst>
          </p:cNvPr>
          <p:cNvSpPr>
            <a:spLocks noGrp="1"/>
          </p:cNvSpPr>
          <p:nvPr>
            <p:ph type="body" idx="1"/>
          </p:nvPr>
        </p:nvSpPr>
        <p:spPr>
          <a:xfrm>
            <a:off x="685800" y="2194560"/>
            <a:ext cx="10398274" cy="3899067"/>
          </a:xfrm>
        </p:spPr>
        <p:txBody>
          <a:bodyPr>
            <a:normAutofit/>
          </a:bodyPr>
          <a:lstStyle/>
          <a:p>
            <a:r>
              <a:rPr lang="en-US" sz="2800" b="1" dirty="0"/>
              <a:t>Test Description: </a:t>
            </a:r>
            <a:r>
              <a:rPr lang="en-US" sz="2800" dirty="0"/>
              <a:t>Attempt to inject SQL code into input fields and verify that the system detects and rejects the malicious input.</a:t>
            </a:r>
          </a:p>
          <a:p>
            <a:r>
              <a:rPr lang="en-US" sz="2800" b="1" dirty="0"/>
              <a:t>Expected Result: </a:t>
            </a:r>
            <a:r>
              <a:rPr lang="en-US" sz="2800" dirty="0"/>
              <a:t>The system should detect the SQL injection attempt and prevent it from executing, thereby protecting against potential security vulnerabilities.</a:t>
            </a:r>
          </a:p>
          <a:p>
            <a:r>
              <a:rPr lang="en-US" sz="2800" b="1" dirty="0"/>
              <a:t>Result: </a:t>
            </a:r>
            <a:r>
              <a:rPr lang="en-US" sz="2800" dirty="0"/>
              <a:t>[Pass/Fail]</a:t>
            </a:r>
          </a:p>
        </p:txBody>
      </p:sp>
      <p:pic>
        <p:nvPicPr>
          <p:cNvPr id="4" name="Google Shape;190;p8" descr="Green Pace logo">
            <a:extLst>
              <a:ext uri="{FF2B5EF4-FFF2-40B4-BE49-F238E27FC236}">
                <a16:creationId xmlns:a16="http://schemas.microsoft.com/office/drawing/2014/main" id="{BFC6FC27-00F3-427E-6706-777EAA565F2C}"/>
              </a:ext>
            </a:extLst>
          </p:cNvPr>
          <p:cNvPicPr preferRelativeResize="0"/>
          <p:nvPr/>
        </p:nvPicPr>
        <p:blipFill>
          <a:blip r:embed="rId4">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DAE36E62-1233-0921-91F0-6A630DF5730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28567778"/>
      </p:ext>
    </p:extLst>
  </p:cSld>
  <p:clrMapOvr>
    <a:masterClrMapping/>
  </p:clrMapOvr>
  <mc:AlternateContent xmlns:mc="http://schemas.openxmlformats.org/markup-compatibility/2006">
    <mc:Choice xmlns:p14="http://schemas.microsoft.com/office/powerpoint/2010/main" Requires="p14">
      <p:transition spd="slow" p14:dur="2000" advTm="23367"/>
    </mc:Choice>
    <mc:Fallback>
      <p:transition spd="slow" advTm="233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DD647-59E7-16F7-CA93-66C84043D6C1}"/>
              </a:ext>
            </a:extLst>
          </p:cNvPr>
          <p:cNvSpPr>
            <a:spLocks noGrp="1"/>
          </p:cNvSpPr>
          <p:nvPr>
            <p:ph type="title"/>
          </p:nvPr>
        </p:nvSpPr>
        <p:spPr/>
        <p:txBody>
          <a:bodyPr/>
          <a:lstStyle/>
          <a:p>
            <a:r>
              <a:rPr lang="en-US" dirty="0"/>
              <a:t>Test 3: Boundary Test</a:t>
            </a:r>
          </a:p>
        </p:txBody>
      </p:sp>
      <p:sp>
        <p:nvSpPr>
          <p:cNvPr id="3" name="Text Placeholder 2">
            <a:extLst>
              <a:ext uri="{FF2B5EF4-FFF2-40B4-BE49-F238E27FC236}">
                <a16:creationId xmlns:a16="http://schemas.microsoft.com/office/drawing/2014/main" id="{89BFC537-6189-713F-7D37-DDE3B549AD04}"/>
              </a:ext>
            </a:extLst>
          </p:cNvPr>
          <p:cNvSpPr>
            <a:spLocks noGrp="1"/>
          </p:cNvSpPr>
          <p:nvPr>
            <p:ph type="body" idx="1"/>
          </p:nvPr>
        </p:nvSpPr>
        <p:spPr>
          <a:xfrm>
            <a:off x="685800" y="2194560"/>
            <a:ext cx="10398274" cy="3899067"/>
          </a:xfrm>
        </p:spPr>
        <p:txBody>
          <a:bodyPr>
            <a:normAutofit/>
          </a:bodyPr>
          <a:lstStyle/>
          <a:p>
            <a:r>
              <a:rPr lang="en-US" sz="2800" b="1" dirty="0"/>
              <a:t>Test Description: </a:t>
            </a:r>
            <a:r>
              <a:rPr lang="en-US" sz="2800" dirty="0"/>
              <a:t>Test input values at or near the boundaries of allowed ranges and verify that the system handles them correctly.</a:t>
            </a:r>
          </a:p>
          <a:p>
            <a:r>
              <a:rPr lang="en-US" sz="2800" b="1" dirty="0"/>
              <a:t>Expected Result</a:t>
            </a:r>
            <a:r>
              <a:rPr lang="en-US" sz="2800" dirty="0"/>
              <a:t>: The system should handle boundary values correctly without exhibiting unexpected behavior.</a:t>
            </a:r>
          </a:p>
          <a:p>
            <a:r>
              <a:rPr lang="en-US" sz="2800" b="1" dirty="0"/>
              <a:t>Result: </a:t>
            </a:r>
            <a:r>
              <a:rPr lang="en-US" sz="2800" dirty="0"/>
              <a:t>[Pass/Fail]</a:t>
            </a:r>
          </a:p>
        </p:txBody>
      </p:sp>
      <p:pic>
        <p:nvPicPr>
          <p:cNvPr id="4" name="Google Shape;190;p8" descr="Green Pace logo">
            <a:extLst>
              <a:ext uri="{FF2B5EF4-FFF2-40B4-BE49-F238E27FC236}">
                <a16:creationId xmlns:a16="http://schemas.microsoft.com/office/drawing/2014/main" id="{38AFC6E4-5603-3CAC-4275-BA9A091074D4}"/>
              </a:ext>
            </a:extLst>
          </p:cNvPr>
          <p:cNvPicPr preferRelativeResize="0"/>
          <p:nvPr/>
        </p:nvPicPr>
        <p:blipFill>
          <a:blip r:embed="rId4">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E1A713B6-4D99-9E9F-F123-D6CFD964410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0825134"/>
      </p:ext>
    </p:extLst>
  </p:cSld>
  <p:clrMapOvr>
    <a:masterClrMapping/>
  </p:clrMapOvr>
  <mc:AlternateContent xmlns:mc="http://schemas.openxmlformats.org/markup-compatibility/2006">
    <mc:Choice xmlns:p14="http://schemas.microsoft.com/office/powerpoint/2010/main" Requires="p14">
      <p:transition spd="slow" p14:dur="2000" advTm="18415"/>
    </mc:Choice>
    <mc:Fallback>
      <p:transition spd="slow" advTm="184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737D7-83FD-A303-7119-D21348086E95}"/>
              </a:ext>
            </a:extLst>
          </p:cNvPr>
          <p:cNvSpPr>
            <a:spLocks noGrp="1"/>
          </p:cNvSpPr>
          <p:nvPr>
            <p:ph type="title"/>
          </p:nvPr>
        </p:nvSpPr>
        <p:spPr/>
        <p:txBody>
          <a:bodyPr/>
          <a:lstStyle/>
          <a:p>
            <a:r>
              <a:rPr lang="en-US" dirty="0"/>
              <a:t>Test 4: Null Input Test</a:t>
            </a:r>
          </a:p>
        </p:txBody>
      </p:sp>
      <p:sp>
        <p:nvSpPr>
          <p:cNvPr id="3" name="Text Placeholder 2">
            <a:extLst>
              <a:ext uri="{FF2B5EF4-FFF2-40B4-BE49-F238E27FC236}">
                <a16:creationId xmlns:a16="http://schemas.microsoft.com/office/drawing/2014/main" id="{6ED06328-33DC-5CF3-7588-B76935D25FD3}"/>
              </a:ext>
            </a:extLst>
          </p:cNvPr>
          <p:cNvSpPr>
            <a:spLocks noGrp="1"/>
          </p:cNvSpPr>
          <p:nvPr>
            <p:ph type="body" idx="1"/>
          </p:nvPr>
        </p:nvSpPr>
        <p:spPr>
          <a:xfrm>
            <a:off x="685800" y="2194560"/>
            <a:ext cx="10398274" cy="3899067"/>
          </a:xfrm>
        </p:spPr>
        <p:txBody>
          <a:bodyPr>
            <a:normAutofit/>
          </a:bodyPr>
          <a:lstStyle/>
          <a:p>
            <a:r>
              <a:rPr lang="en-US" sz="2800" b="1" dirty="0"/>
              <a:t>Test Description: </a:t>
            </a:r>
            <a:r>
              <a:rPr lang="en-US" sz="2800" dirty="0"/>
              <a:t>Provide null or empty input and verify that the system handles it gracefully.</a:t>
            </a:r>
          </a:p>
          <a:p>
            <a:r>
              <a:rPr lang="en-US" sz="2800" b="1" dirty="0"/>
              <a:t>Expected Result: </a:t>
            </a:r>
            <a:r>
              <a:rPr lang="en-US" sz="2800" dirty="0"/>
              <a:t>The system should handle null or empty input without crashing or producing errors.</a:t>
            </a:r>
          </a:p>
          <a:p>
            <a:r>
              <a:rPr lang="en-US" sz="2800" b="1" dirty="0"/>
              <a:t>Result:</a:t>
            </a:r>
            <a:r>
              <a:rPr lang="en-US" sz="2800" dirty="0"/>
              <a:t> [Pass/Fail]</a:t>
            </a:r>
          </a:p>
        </p:txBody>
      </p:sp>
      <p:pic>
        <p:nvPicPr>
          <p:cNvPr id="4" name="Google Shape;190;p8" descr="Green Pace logo">
            <a:extLst>
              <a:ext uri="{FF2B5EF4-FFF2-40B4-BE49-F238E27FC236}">
                <a16:creationId xmlns:a16="http://schemas.microsoft.com/office/drawing/2014/main" id="{CFD68F83-D677-E8E9-B0BC-D914562CEBA9}"/>
              </a:ext>
            </a:extLst>
          </p:cNvPr>
          <p:cNvPicPr preferRelativeResize="0"/>
          <p:nvPr/>
        </p:nvPicPr>
        <p:blipFill>
          <a:blip r:embed="rId4">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5C4CE445-5B27-FAE6-1AD4-A9C7E207EED8}"/>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238189781"/>
      </p:ext>
    </p:extLst>
  </p:cSld>
  <p:clrMapOvr>
    <a:masterClrMapping/>
  </p:clrMapOvr>
  <mc:AlternateContent xmlns:mc="http://schemas.openxmlformats.org/markup-compatibility/2006">
    <mc:Choice xmlns:p14="http://schemas.microsoft.com/office/powerpoint/2010/main" Requires="p14">
      <p:transition spd="slow" p14:dur="2000" advTm="15301"/>
    </mc:Choice>
    <mc:Fallback>
      <p:transition spd="slow" advTm="15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4B4061-35D9-2017-151B-8D7ACB217214}"/>
              </a:ext>
            </a:extLst>
          </p:cNvPr>
          <p:cNvSpPr>
            <a:spLocks noGrp="1"/>
          </p:cNvSpPr>
          <p:nvPr>
            <p:ph type="title"/>
          </p:nvPr>
        </p:nvSpPr>
        <p:spPr>
          <a:xfrm>
            <a:off x="2493818" y="764373"/>
            <a:ext cx="9012382" cy="1293028"/>
          </a:xfrm>
        </p:spPr>
        <p:txBody>
          <a:bodyPr/>
          <a:lstStyle/>
          <a:p>
            <a:r>
              <a:rPr lang="en-US" dirty="0"/>
              <a:t>Test 5: Cross-Site Scripting (XSS) Test</a:t>
            </a:r>
          </a:p>
        </p:txBody>
      </p:sp>
      <p:sp>
        <p:nvSpPr>
          <p:cNvPr id="3" name="Text Placeholder 2">
            <a:extLst>
              <a:ext uri="{FF2B5EF4-FFF2-40B4-BE49-F238E27FC236}">
                <a16:creationId xmlns:a16="http://schemas.microsoft.com/office/drawing/2014/main" id="{288515A4-3472-FAEF-424B-46FB8CE4E95B}"/>
              </a:ext>
            </a:extLst>
          </p:cNvPr>
          <p:cNvSpPr>
            <a:spLocks noGrp="1"/>
          </p:cNvSpPr>
          <p:nvPr>
            <p:ph type="body" idx="1"/>
          </p:nvPr>
        </p:nvSpPr>
        <p:spPr>
          <a:xfrm>
            <a:off x="685800" y="2194560"/>
            <a:ext cx="10398274" cy="3899067"/>
          </a:xfrm>
        </p:spPr>
        <p:txBody>
          <a:bodyPr>
            <a:normAutofit/>
          </a:bodyPr>
          <a:lstStyle/>
          <a:p>
            <a:r>
              <a:rPr lang="en-US" sz="2800" b="1" dirty="0"/>
              <a:t>Test Description: </a:t>
            </a:r>
            <a:r>
              <a:rPr lang="en-US" sz="2800" dirty="0"/>
              <a:t>Inject malicious scripts into input fields and verify that the system detects and sanitizes them to prevent XSS attacks.</a:t>
            </a:r>
          </a:p>
          <a:p>
            <a:r>
              <a:rPr lang="en-US" sz="2800" b="1" dirty="0"/>
              <a:t>Expected Result: </a:t>
            </a:r>
            <a:r>
              <a:rPr lang="en-US" sz="2800" dirty="0"/>
              <a:t>The system should detect and sanitize malicious scripts to prevent XSS attacks, ensuring the security of user data.</a:t>
            </a:r>
          </a:p>
          <a:p>
            <a:r>
              <a:rPr lang="en-US" sz="2800" b="1" dirty="0"/>
              <a:t>Result: </a:t>
            </a:r>
            <a:r>
              <a:rPr lang="en-US" sz="2800" dirty="0"/>
              <a:t>[Pass/Fail]</a:t>
            </a:r>
          </a:p>
        </p:txBody>
      </p:sp>
      <p:pic>
        <p:nvPicPr>
          <p:cNvPr id="4" name="Google Shape;190;p8" descr="Green Pace logo">
            <a:extLst>
              <a:ext uri="{FF2B5EF4-FFF2-40B4-BE49-F238E27FC236}">
                <a16:creationId xmlns:a16="http://schemas.microsoft.com/office/drawing/2014/main" id="{EB830D9B-D863-22A1-D130-1267F23FD797}"/>
              </a:ext>
            </a:extLst>
          </p:cNvPr>
          <p:cNvPicPr preferRelativeResize="0"/>
          <p:nvPr/>
        </p:nvPicPr>
        <p:blipFill>
          <a:blip r:embed="rId4">
            <a:alphaModFix/>
          </a:blip>
          <a:stretch>
            <a:fillRect/>
          </a:stretch>
        </p:blipFill>
        <p:spPr>
          <a:xfrm>
            <a:off x="11084074" y="5440526"/>
            <a:ext cx="886601" cy="1149225"/>
          </a:xfrm>
          <a:prstGeom prst="rect">
            <a:avLst/>
          </a:prstGeom>
          <a:noFill/>
          <a:ln>
            <a:noFill/>
          </a:ln>
        </p:spPr>
      </p:pic>
      <p:pic>
        <p:nvPicPr>
          <p:cNvPr id="11" name="Audio 10">
            <a:hlinkClick r:id="" action="ppaction://media"/>
            <a:extLst>
              <a:ext uri="{FF2B5EF4-FFF2-40B4-BE49-F238E27FC236}">
                <a16:creationId xmlns:a16="http://schemas.microsoft.com/office/drawing/2014/main" id="{0C7BDABE-CD7E-4F25-116D-9F645E57B45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20637166"/>
      </p:ext>
    </p:extLst>
  </p:cSld>
  <p:clrMapOvr>
    <a:masterClrMapping/>
  </p:clrMapOvr>
  <mc:AlternateContent xmlns:mc="http://schemas.openxmlformats.org/markup-compatibility/2006">
    <mc:Choice xmlns:p14="http://schemas.microsoft.com/office/powerpoint/2010/main" Requires="p14">
      <p:transition spd="slow" p14:dur="2000" advTm="20092"/>
    </mc:Choice>
    <mc:Fallback>
      <p:transition spd="slow" advTm="200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AUTOMATION SUMMARY</a:t>
            </a:r>
            <a:endParaRPr dirty="0"/>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6252C94B-AFA0-7A23-A27D-B197E829CBBA}"/>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0598"/>
    </mc:Choice>
    <mc:Fallback>
      <p:transition spd="slow" advTm="60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221325" y="2207143"/>
            <a:ext cx="10862749" cy="3886484"/>
          </a:xfrm>
          <a:prstGeom prst="rect">
            <a:avLst/>
          </a:prstGeom>
          <a:noFill/>
          <a:ln>
            <a:noFill/>
          </a:ln>
        </p:spPr>
        <p:txBody>
          <a:bodyPr spcFirstLastPara="1" wrap="square" lIns="91425" tIns="45700" rIns="91425" bIns="45700" anchor="t" anchorCtr="0">
            <a:normAutofit lnSpcReduction="10000"/>
          </a:bodyPr>
          <a:lstStyle/>
          <a:p>
            <a:pPr marL="457200" lvl="1" indent="0" rtl="0">
              <a:lnSpc>
                <a:spcPct val="90000"/>
              </a:lnSpc>
              <a:spcBef>
                <a:spcPts val="0"/>
              </a:spcBef>
              <a:spcAft>
                <a:spcPts val="0"/>
              </a:spcAft>
              <a:buClr>
                <a:schemeClr val="lt1"/>
              </a:buClr>
              <a:buSzPts val="2000"/>
              <a:buNone/>
            </a:pPr>
            <a:r>
              <a:rPr lang="en-US" sz="2200" b="1" dirty="0" err="1"/>
              <a:t>DevSecOps</a:t>
            </a:r>
            <a:r>
              <a:rPr lang="en-US" sz="2200" b="1" dirty="0"/>
              <a:t> Pipeline Diagram:</a:t>
            </a:r>
          </a:p>
          <a:p>
            <a:pPr marL="685800" lvl="1" indent="-228600" rtl="0">
              <a:lnSpc>
                <a:spcPct val="90000"/>
              </a:lnSpc>
              <a:spcBef>
                <a:spcPts val="0"/>
              </a:spcBef>
              <a:spcAft>
                <a:spcPts val="0"/>
              </a:spcAft>
              <a:buClr>
                <a:schemeClr val="lt1"/>
              </a:buClr>
              <a:buSzPts val="2000"/>
              <a:buChar char="•"/>
            </a:pPr>
            <a:r>
              <a:rPr lang="en-US" sz="2200" dirty="0"/>
              <a:t>Integrates security throughout the software development lifecycle.</a:t>
            </a:r>
          </a:p>
          <a:p>
            <a:pPr marL="685800" lvl="1" indent="-228600" rtl="0">
              <a:lnSpc>
                <a:spcPct val="90000"/>
              </a:lnSpc>
              <a:spcBef>
                <a:spcPts val="0"/>
              </a:spcBef>
              <a:spcAft>
                <a:spcPts val="0"/>
              </a:spcAft>
              <a:buClr>
                <a:schemeClr val="lt1"/>
              </a:buClr>
              <a:buSzPts val="2000"/>
              <a:buChar char="•"/>
            </a:pPr>
            <a:r>
              <a:rPr lang="en-US" sz="2200" dirty="0"/>
              <a:t>External security tools automate checks for continuous protection.</a:t>
            </a:r>
          </a:p>
          <a:p>
            <a:pPr marL="685800" lvl="1" indent="-228600" rtl="0">
              <a:lnSpc>
                <a:spcPct val="90000"/>
              </a:lnSpc>
              <a:spcBef>
                <a:spcPts val="0"/>
              </a:spcBef>
              <a:spcAft>
                <a:spcPts val="0"/>
              </a:spcAft>
              <a:buClr>
                <a:schemeClr val="lt1"/>
              </a:buClr>
              <a:buSzPts val="2000"/>
              <a:buChar char="•"/>
            </a:pPr>
            <a:r>
              <a:rPr lang="en-US" sz="2200" dirty="0"/>
              <a:t>Tools placed strategically at various stages to identify and mitigate security risks.</a:t>
            </a:r>
          </a:p>
          <a:p>
            <a:pPr marL="685800" lvl="1" indent="-228600" rtl="0">
              <a:lnSpc>
                <a:spcPct val="90000"/>
              </a:lnSpc>
              <a:spcBef>
                <a:spcPts val="0"/>
              </a:spcBef>
              <a:spcAft>
                <a:spcPts val="0"/>
              </a:spcAft>
              <a:buClr>
                <a:schemeClr val="lt1"/>
              </a:buClr>
              <a:buSzPts val="2000"/>
              <a:buChar char="•"/>
            </a:pPr>
            <a:r>
              <a:rPr lang="en-US" sz="2200" dirty="0"/>
              <a:t>Examples include static code analysis, vulnerability scanners, and penetration testing tools.</a:t>
            </a:r>
          </a:p>
          <a:p>
            <a:pPr marL="685800" lvl="1" indent="-228600" rtl="0">
              <a:lnSpc>
                <a:spcPct val="90000"/>
              </a:lnSpc>
              <a:spcBef>
                <a:spcPts val="0"/>
              </a:spcBef>
              <a:spcAft>
                <a:spcPts val="0"/>
              </a:spcAft>
              <a:buClr>
                <a:schemeClr val="lt1"/>
              </a:buClr>
              <a:buSzPts val="2000"/>
              <a:buChar char="•"/>
            </a:pPr>
            <a:endParaRPr lang="en-US" sz="2200" dirty="0"/>
          </a:p>
          <a:p>
            <a:pPr marL="457200" lvl="1" indent="0" rtl="0">
              <a:lnSpc>
                <a:spcPct val="90000"/>
              </a:lnSpc>
              <a:spcBef>
                <a:spcPts val="0"/>
              </a:spcBef>
              <a:spcAft>
                <a:spcPts val="0"/>
              </a:spcAft>
              <a:buClr>
                <a:schemeClr val="lt1"/>
              </a:buClr>
              <a:buSzPts val="2000"/>
              <a:buNone/>
            </a:pPr>
            <a:r>
              <a:rPr lang="en-US" sz="2200" b="1" dirty="0"/>
              <a:t>Explanation: </a:t>
            </a:r>
            <a:r>
              <a:rPr lang="en-US" sz="2200" dirty="0"/>
              <a:t>Our </a:t>
            </a:r>
            <a:r>
              <a:rPr lang="en-US" sz="2200" dirty="0" err="1"/>
              <a:t>DevSecOps</a:t>
            </a:r>
            <a:r>
              <a:rPr lang="en-US" sz="2200" dirty="0"/>
              <a:t> pipeline seamlessly integrates security throughout development. Tools like static code analysis and vulnerability scanners automate checks, ensuring continuous protection against threats. Placed strategically at each stage, they identify and mitigate security risks, fostering a more robust and secure software development process.</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F73184AE-0931-966F-A6E4-4DB51D34B4A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435"/>
    </mc:Choice>
    <mc:Fallback>
      <p:transition spd="slow" advTm="364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RISKS AND BENEFITS</a:t>
            </a:r>
            <a:endParaRPr dirty="0"/>
          </a:p>
        </p:txBody>
      </p:sp>
      <p:sp>
        <p:nvSpPr>
          <p:cNvPr id="217" name="Google Shape;217;p11"/>
          <p:cNvSpPr txBox="1">
            <a:spLocks noGrp="1"/>
          </p:cNvSpPr>
          <p:nvPr>
            <p:ph type="body" idx="1"/>
          </p:nvPr>
        </p:nvSpPr>
        <p:spPr>
          <a:xfrm>
            <a:off x="685800" y="1970514"/>
            <a:ext cx="10569633" cy="412311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lt1"/>
              </a:buClr>
              <a:buSzPts val="2000"/>
              <a:buNone/>
            </a:pPr>
            <a:r>
              <a:rPr lang="en-US" sz="2000" b="1" dirty="0"/>
              <a:t>Problems:</a:t>
            </a:r>
          </a:p>
          <a:p>
            <a:pPr marL="228600" lvl="0" indent="-228600" algn="l" rtl="0">
              <a:lnSpc>
                <a:spcPct val="90000"/>
              </a:lnSpc>
              <a:spcBef>
                <a:spcPts val="0"/>
              </a:spcBef>
              <a:spcAft>
                <a:spcPts val="0"/>
              </a:spcAft>
              <a:buClr>
                <a:schemeClr val="lt1"/>
              </a:buClr>
              <a:buSzPts val="2000"/>
              <a:buChar char="•"/>
            </a:pPr>
            <a:r>
              <a:rPr lang="en-US" sz="2000" dirty="0"/>
              <a:t>Delayed implementation exposes systems to vulnerabilities and cyber threats.</a:t>
            </a:r>
          </a:p>
          <a:p>
            <a:pPr marL="228600" lvl="0" indent="-228600" algn="l" rtl="0">
              <a:lnSpc>
                <a:spcPct val="90000"/>
              </a:lnSpc>
              <a:spcBef>
                <a:spcPts val="0"/>
              </a:spcBef>
              <a:spcAft>
                <a:spcPts val="0"/>
              </a:spcAft>
              <a:buClr>
                <a:schemeClr val="lt1"/>
              </a:buClr>
              <a:buSzPts val="2000"/>
              <a:buChar char="•"/>
            </a:pPr>
            <a:r>
              <a:rPr lang="en-US" sz="2000" dirty="0"/>
              <a:t>Lack of proactive measures increases risk of data breaches.</a:t>
            </a:r>
          </a:p>
          <a:p>
            <a:pPr marL="0" lvl="0" indent="0" algn="l" rtl="0">
              <a:lnSpc>
                <a:spcPct val="90000"/>
              </a:lnSpc>
              <a:spcBef>
                <a:spcPts val="0"/>
              </a:spcBef>
              <a:spcAft>
                <a:spcPts val="0"/>
              </a:spcAft>
              <a:buClr>
                <a:schemeClr val="lt1"/>
              </a:buClr>
              <a:buSzPts val="2000"/>
              <a:buNone/>
            </a:pPr>
            <a:r>
              <a:rPr lang="en-US" sz="2000" b="1" dirty="0"/>
              <a:t>Solutions</a:t>
            </a:r>
            <a:r>
              <a:rPr lang="en-US" sz="2000" dirty="0"/>
              <a:t>:</a:t>
            </a:r>
          </a:p>
          <a:p>
            <a:pPr marL="228600" lvl="0" indent="-228600" algn="l" rtl="0">
              <a:lnSpc>
                <a:spcPct val="90000"/>
              </a:lnSpc>
              <a:spcBef>
                <a:spcPts val="0"/>
              </a:spcBef>
              <a:spcAft>
                <a:spcPts val="0"/>
              </a:spcAft>
              <a:buClr>
                <a:schemeClr val="lt1"/>
              </a:buClr>
              <a:buSzPts val="2000"/>
              <a:buChar char="•"/>
            </a:pPr>
            <a:r>
              <a:rPr lang="en-US" sz="2000" dirty="0"/>
              <a:t>Immediate implementation of security policies and standards.</a:t>
            </a:r>
          </a:p>
          <a:p>
            <a:pPr marL="228600" lvl="0" indent="-228600" algn="l" rtl="0">
              <a:lnSpc>
                <a:spcPct val="90000"/>
              </a:lnSpc>
              <a:spcBef>
                <a:spcPts val="0"/>
              </a:spcBef>
              <a:spcAft>
                <a:spcPts val="0"/>
              </a:spcAft>
              <a:buClr>
                <a:schemeClr val="lt1"/>
              </a:buClr>
              <a:buSzPts val="2000"/>
              <a:buChar char="•"/>
            </a:pPr>
            <a:r>
              <a:rPr lang="en-US" sz="2000" dirty="0"/>
              <a:t>Regular security assessments to address emerging threats.</a:t>
            </a:r>
          </a:p>
          <a:p>
            <a:pPr marL="0" lvl="0" indent="0" algn="l" rtl="0">
              <a:lnSpc>
                <a:spcPct val="90000"/>
              </a:lnSpc>
              <a:spcBef>
                <a:spcPts val="0"/>
              </a:spcBef>
              <a:spcAft>
                <a:spcPts val="0"/>
              </a:spcAft>
              <a:buClr>
                <a:schemeClr val="lt1"/>
              </a:buClr>
              <a:buSzPts val="2000"/>
              <a:buNone/>
            </a:pPr>
            <a:r>
              <a:rPr lang="en-US" sz="2000" b="1" dirty="0"/>
              <a:t>Risks:</a:t>
            </a:r>
          </a:p>
          <a:p>
            <a:pPr marL="228600" lvl="0" indent="-228600" algn="l" rtl="0">
              <a:lnSpc>
                <a:spcPct val="90000"/>
              </a:lnSpc>
              <a:spcBef>
                <a:spcPts val="0"/>
              </a:spcBef>
              <a:spcAft>
                <a:spcPts val="0"/>
              </a:spcAft>
              <a:buClr>
                <a:schemeClr val="lt1"/>
              </a:buClr>
              <a:buSzPts val="2000"/>
              <a:buChar char="•"/>
            </a:pPr>
            <a:r>
              <a:rPr lang="en-US" sz="2000" dirty="0"/>
              <a:t>Waiting increases risk of security incidents and data breaches.</a:t>
            </a:r>
          </a:p>
          <a:p>
            <a:pPr marL="228600" lvl="0" indent="-228600" algn="l" rtl="0">
              <a:lnSpc>
                <a:spcPct val="90000"/>
              </a:lnSpc>
              <a:spcBef>
                <a:spcPts val="0"/>
              </a:spcBef>
              <a:spcAft>
                <a:spcPts val="0"/>
              </a:spcAft>
              <a:buClr>
                <a:schemeClr val="lt1"/>
              </a:buClr>
              <a:buSzPts val="2000"/>
              <a:buChar char="•"/>
            </a:pPr>
            <a:r>
              <a:rPr lang="en-US" sz="2000" dirty="0"/>
              <a:t>Inadequate security leads to regulatory non-compliance and legal repercussions.</a:t>
            </a:r>
          </a:p>
          <a:p>
            <a:pPr marL="0" lvl="0" indent="0" algn="l" rtl="0">
              <a:lnSpc>
                <a:spcPct val="90000"/>
              </a:lnSpc>
              <a:spcBef>
                <a:spcPts val="0"/>
              </a:spcBef>
              <a:spcAft>
                <a:spcPts val="0"/>
              </a:spcAft>
              <a:buClr>
                <a:schemeClr val="lt1"/>
              </a:buClr>
              <a:buSzPts val="2000"/>
              <a:buNone/>
            </a:pPr>
            <a:r>
              <a:rPr lang="en-US" sz="2000" b="1" dirty="0"/>
              <a:t>Benefits</a:t>
            </a:r>
            <a:r>
              <a:rPr lang="en-US" sz="2000" dirty="0"/>
              <a:t>:</a:t>
            </a:r>
          </a:p>
          <a:p>
            <a:pPr marL="228600" lvl="0" indent="-228600" algn="l" rtl="0">
              <a:lnSpc>
                <a:spcPct val="90000"/>
              </a:lnSpc>
              <a:spcBef>
                <a:spcPts val="0"/>
              </a:spcBef>
              <a:spcAft>
                <a:spcPts val="0"/>
              </a:spcAft>
              <a:buClr>
                <a:schemeClr val="lt1"/>
              </a:buClr>
              <a:buSzPts val="2000"/>
              <a:buChar char="•"/>
            </a:pPr>
            <a:r>
              <a:rPr lang="en-US" sz="2000" dirty="0"/>
              <a:t>Acting now strengthens security posture, reduces incidents.</a:t>
            </a:r>
          </a:p>
          <a:p>
            <a:pPr marL="228600" lvl="0" indent="-228600" algn="l" rtl="0">
              <a:lnSpc>
                <a:spcPct val="90000"/>
              </a:lnSpc>
              <a:spcBef>
                <a:spcPts val="0"/>
              </a:spcBef>
              <a:spcAft>
                <a:spcPts val="0"/>
              </a:spcAft>
              <a:buClr>
                <a:schemeClr val="lt1"/>
              </a:buClr>
              <a:buSzPts val="2000"/>
              <a:buChar char="•"/>
            </a:pPr>
            <a:r>
              <a:rPr lang="en-US" sz="2000" dirty="0"/>
              <a:t>Proactive measures enhance trust, safeguard reputation.</a:t>
            </a:r>
          </a:p>
          <a:p>
            <a:pPr marL="228600" lvl="0" indent="-228600" algn="l" rtl="0">
              <a:lnSpc>
                <a:spcPct val="90000"/>
              </a:lnSpc>
              <a:spcBef>
                <a:spcPts val="0"/>
              </a:spcBef>
              <a:spcAft>
                <a:spcPts val="0"/>
              </a:spcAft>
              <a:buClr>
                <a:schemeClr val="lt1"/>
              </a:buClr>
              <a:buSzPts val="2000"/>
              <a:buChar char="•"/>
            </a:pPr>
            <a:endParaRPr lang="en-US" sz="2000" dirty="0"/>
          </a:p>
          <a:p>
            <a:pPr marL="0" lvl="0" indent="0" algn="l" rtl="0">
              <a:lnSpc>
                <a:spcPct val="90000"/>
              </a:lnSpc>
              <a:spcBef>
                <a:spcPts val="0"/>
              </a:spcBef>
              <a:spcAft>
                <a:spcPts val="0"/>
              </a:spcAft>
              <a:buClr>
                <a:schemeClr val="lt1"/>
              </a:buClr>
              <a:buSzPts val="2000"/>
              <a:buNone/>
            </a:pPr>
            <a:r>
              <a:rPr lang="en-US" sz="2000" b="1" dirty="0"/>
              <a:t>Explanation</a:t>
            </a:r>
            <a:r>
              <a:rPr lang="en-US" sz="2000" dirty="0"/>
              <a:t>: Delaying security measures poses risks like cyber threats and data breaches. Immediate action strengthens defenses, protects reputation, and ensures compliance. It's crucial to prioritize security to mitigate risks effectively</a:t>
            </a: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A3943A65-575F-ECC4-DEA3-7353757CFF8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5661"/>
    </mc:Choice>
    <mc:Fallback>
      <p:transition spd="slow" advTm="45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386542" y="2069502"/>
            <a:ext cx="10697532" cy="4148418"/>
          </a:xfrm>
          <a:prstGeom prst="rect">
            <a:avLst/>
          </a:prstGeom>
          <a:noFill/>
          <a:ln>
            <a:noFill/>
          </a:ln>
        </p:spPr>
        <p:txBody>
          <a:bodyPr spcFirstLastPara="1" wrap="square" lIns="91425" tIns="45700" rIns="91425" bIns="45700" anchor="t" anchorCtr="0">
            <a:normAutofit/>
          </a:bodyPr>
          <a:lstStyle/>
          <a:p>
            <a:pPr marL="457200" lvl="1" indent="0">
              <a:spcBef>
                <a:spcPts val="0"/>
              </a:spcBef>
              <a:buNone/>
            </a:pPr>
            <a:r>
              <a:rPr lang="en-US" b="1" dirty="0"/>
              <a:t>Identified Gaps:</a:t>
            </a:r>
          </a:p>
          <a:p>
            <a:pPr marL="742950" lvl="1" indent="-285750">
              <a:spcBef>
                <a:spcPts val="0"/>
              </a:spcBef>
            </a:pPr>
            <a:r>
              <a:rPr lang="en-US" dirty="0"/>
              <a:t>Lack of comprehensive incident response plan.</a:t>
            </a:r>
          </a:p>
          <a:p>
            <a:pPr marL="742950" lvl="1" indent="-285750">
              <a:spcBef>
                <a:spcPts val="0"/>
              </a:spcBef>
            </a:pPr>
            <a:r>
              <a:rPr lang="en-US" dirty="0"/>
              <a:t>Inadequate employee security training program.</a:t>
            </a:r>
          </a:p>
          <a:p>
            <a:pPr marL="742950" lvl="1" indent="-285750">
              <a:spcBef>
                <a:spcPts val="0"/>
              </a:spcBef>
            </a:pPr>
            <a:r>
              <a:rPr lang="en-US" dirty="0"/>
              <a:t>Limited integration of security into the software development lifecycle.</a:t>
            </a:r>
          </a:p>
          <a:p>
            <a:pPr marL="457200" lvl="1" indent="0">
              <a:spcBef>
                <a:spcPts val="0"/>
              </a:spcBef>
              <a:buNone/>
            </a:pPr>
            <a:r>
              <a:rPr lang="en-US" b="1" dirty="0"/>
              <a:t>Solutions</a:t>
            </a:r>
            <a:r>
              <a:rPr lang="en-US" dirty="0"/>
              <a:t>:</a:t>
            </a:r>
          </a:p>
          <a:p>
            <a:pPr marL="742950" lvl="1" indent="-285750">
              <a:spcBef>
                <a:spcPts val="0"/>
              </a:spcBef>
            </a:pPr>
            <a:r>
              <a:rPr lang="en-US" dirty="0"/>
              <a:t>Develop and implement an incident response plan to address security incidents effectively.</a:t>
            </a:r>
          </a:p>
          <a:p>
            <a:pPr marL="742950" lvl="1" indent="-285750">
              <a:spcBef>
                <a:spcPts val="0"/>
              </a:spcBef>
            </a:pPr>
            <a:r>
              <a:rPr lang="en-US" dirty="0"/>
              <a:t>Enhance employee security training program to increase awareness and promote best practices.</a:t>
            </a:r>
          </a:p>
          <a:p>
            <a:pPr marL="742950" lvl="1" indent="-285750">
              <a:spcBef>
                <a:spcPts val="0"/>
              </a:spcBef>
            </a:pPr>
            <a:r>
              <a:rPr lang="en-US" dirty="0"/>
              <a:t>Integrate security into the software development lifecycle through secure coding practices and regular security reviews.</a:t>
            </a:r>
          </a:p>
          <a:p>
            <a:pPr marL="457200" lvl="1" indent="0">
              <a:spcBef>
                <a:spcPts val="0"/>
              </a:spcBef>
              <a:buNone/>
            </a:pPr>
            <a:r>
              <a:rPr lang="en-US" b="1" dirty="0"/>
              <a:t>Explanation</a:t>
            </a:r>
            <a:r>
              <a:rPr lang="en-US" dirty="0"/>
              <a:t>: Our gap analysis has identified several areas for improvement in our security policy. By addressing these gaps, we can strengthen our overall security posture and better protect our systems and data from potential threats.</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535190C4-BC65-17DF-8D69-4E163E940F0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964"/>
    </mc:Choice>
    <mc:Fallback>
      <p:transition spd="slow" advTm="279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CONCLUSIONS</a:t>
            </a:r>
            <a:endParaRPr dirty="0"/>
          </a:p>
        </p:txBody>
      </p:sp>
      <p:sp>
        <p:nvSpPr>
          <p:cNvPr id="231" name="Google Shape;231;p13"/>
          <p:cNvSpPr txBox="1">
            <a:spLocks noGrp="1"/>
          </p:cNvSpPr>
          <p:nvPr>
            <p:ph type="body" idx="1"/>
          </p:nvPr>
        </p:nvSpPr>
        <p:spPr>
          <a:xfrm>
            <a:off x="598516" y="2057402"/>
            <a:ext cx="10485558" cy="4036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200"/>
              <a:buNone/>
            </a:pPr>
            <a:r>
              <a:rPr lang="en-US" sz="2300" b="1" dirty="0"/>
              <a:t>Standards for Adoption</a:t>
            </a:r>
            <a:r>
              <a:rPr lang="en-US" sz="2300" dirty="0"/>
              <a:t>:</a:t>
            </a:r>
          </a:p>
          <a:p>
            <a:pPr marL="228600" lvl="0" indent="-228600" algn="l" rtl="0">
              <a:lnSpc>
                <a:spcPct val="90000"/>
              </a:lnSpc>
              <a:spcBef>
                <a:spcPts val="0"/>
              </a:spcBef>
              <a:spcAft>
                <a:spcPts val="0"/>
              </a:spcAft>
              <a:buClr>
                <a:schemeClr val="lt1"/>
              </a:buClr>
              <a:buSzPts val="2200"/>
              <a:buChar char="•"/>
            </a:pPr>
            <a:r>
              <a:rPr lang="en-US" sz="2300" dirty="0"/>
              <a:t>Implementation of a robust incident response plan to effectively manage security incidents.</a:t>
            </a:r>
          </a:p>
          <a:p>
            <a:pPr marL="228600" lvl="0" indent="-228600" algn="l" rtl="0">
              <a:lnSpc>
                <a:spcPct val="90000"/>
              </a:lnSpc>
              <a:spcBef>
                <a:spcPts val="0"/>
              </a:spcBef>
              <a:spcAft>
                <a:spcPts val="0"/>
              </a:spcAft>
              <a:buClr>
                <a:schemeClr val="lt1"/>
              </a:buClr>
              <a:buSzPts val="2200"/>
              <a:buChar char="•"/>
            </a:pPr>
            <a:r>
              <a:rPr lang="en-US" sz="2300" dirty="0"/>
              <a:t>Enhancement of employee security training program to promote a culture of security awareness.</a:t>
            </a:r>
          </a:p>
          <a:p>
            <a:pPr marL="228600" lvl="0" indent="-228600" algn="l" rtl="0">
              <a:lnSpc>
                <a:spcPct val="90000"/>
              </a:lnSpc>
              <a:spcBef>
                <a:spcPts val="0"/>
              </a:spcBef>
              <a:spcAft>
                <a:spcPts val="0"/>
              </a:spcAft>
              <a:buClr>
                <a:schemeClr val="lt1"/>
              </a:buClr>
              <a:buSzPts val="2200"/>
              <a:buChar char="•"/>
            </a:pPr>
            <a:r>
              <a:rPr lang="en-US" sz="2300" dirty="0"/>
              <a:t>Integration of security into the software development lifecycle through adherence to secure coding practices and regular security reviews.</a:t>
            </a:r>
          </a:p>
          <a:p>
            <a:pPr marL="228600" lvl="0" indent="-228600" algn="l" rtl="0">
              <a:lnSpc>
                <a:spcPct val="90000"/>
              </a:lnSpc>
              <a:spcBef>
                <a:spcPts val="0"/>
              </a:spcBef>
              <a:spcAft>
                <a:spcPts val="0"/>
              </a:spcAft>
              <a:buClr>
                <a:schemeClr val="lt1"/>
              </a:buClr>
              <a:buSzPts val="2200"/>
              <a:buChar char="•"/>
            </a:pPr>
            <a:endParaRPr lang="en-US" sz="2300" dirty="0"/>
          </a:p>
          <a:p>
            <a:pPr marL="0" lvl="0" indent="0" algn="l" rtl="0">
              <a:lnSpc>
                <a:spcPct val="90000"/>
              </a:lnSpc>
              <a:spcBef>
                <a:spcPts val="0"/>
              </a:spcBef>
              <a:spcAft>
                <a:spcPts val="0"/>
              </a:spcAft>
              <a:buClr>
                <a:schemeClr val="lt1"/>
              </a:buClr>
              <a:buSzPts val="2200"/>
              <a:buNone/>
            </a:pPr>
            <a:r>
              <a:rPr lang="en-US" sz="2300" b="1" dirty="0"/>
              <a:t>Explanation</a:t>
            </a:r>
            <a:r>
              <a:rPr lang="en-US" sz="2300" dirty="0"/>
              <a:t>: To prevent future problems and mitigate security risks, we recommend adopting these standards. By implementing these measures, we can enhance our security posture and better protect our organization against evolving threats.</a:t>
            </a:r>
            <a:endParaRPr sz="2300"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08E7264D-4EEB-D196-E80D-9B9C3391D017}"/>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9237"/>
    </mc:Choice>
    <mc:Fallback>
      <p:transition spd="slow" advTm="292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263673" y="1595628"/>
            <a:ext cx="10820401" cy="3666744"/>
          </a:xfrm>
          <a:prstGeom prst="rect">
            <a:avLst/>
          </a:prstGeom>
          <a:noFill/>
          <a:ln>
            <a:noFill/>
          </a:ln>
        </p:spPr>
        <p:txBody>
          <a:bodyPr spcFirstLastPara="1" wrap="square" lIns="91425" tIns="45700" rIns="91425" bIns="45700" anchor="t" anchorCtr="0">
            <a:noAutofit/>
          </a:bodyPr>
          <a:lstStyle/>
          <a:p>
            <a:r>
              <a:rPr lang="en-US" sz="1200" i="1" dirty="0">
                <a:effectLst/>
              </a:rPr>
              <a:t>10 </a:t>
            </a:r>
            <a:r>
              <a:rPr lang="en-US" sz="1200" i="1" dirty="0" err="1">
                <a:effectLst/>
              </a:rPr>
              <a:t>DevSecOps</a:t>
            </a:r>
            <a:r>
              <a:rPr lang="en-US" sz="1200" i="1" dirty="0">
                <a:effectLst/>
              </a:rPr>
              <a:t> best practices to implement now – preemptive</a:t>
            </a:r>
            <a:r>
              <a:rPr lang="en-US" sz="1200" dirty="0">
                <a:effectLst/>
              </a:rPr>
              <a:t>. </a:t>
            </a:r>
            <a:r>
              <a:rPr lang="en-US" sz="1200" dirty="0" err="1">
                <a:effectLst/>
              </a:rPr>
              <a:t>PreEmptive</a:t>
            </a:r>
            <a:r>
              <a:rPr lang="en-US" sz="1200" dirty="0">
                <a:effectLst/>
              </a:rPr>
              <a:t> In-App Protection. (2023, November 27). </a:t>
            </a:r>
            <a:r>
              <a:rPr lang="en-US" sz="1200" dirty="0">
                <a:effectLst/>
                <a:hlinkClick r:id="rId4"/>
              </a:rPr>
              <a:t>https://www.preemptive.com/blog/10-devsecops-best-practices-to-implement-now/</a:t>
            </a:r>
            <a:r>
              <a:rPr lang="en-US" sz="1200" dirty="0">
                <a:effectLst/>
              </a:rPr>
              <a:t>  </a:t>
            </a:r>
          </a:p>
          <a:p>
            <a:r>
              <a:rPr lang="en-US" sz="1200" dirty="0" err="1">
                <a:effectLst/>
              </a:rPr>
              <a:t>Acar</a:t>
            </a:r>
            <a:r>
              <a:rPr lang="en-US" sz="1200" dirty="0">
                <a:effectLst/>
              </a:rPr>
              <a:t>. (2023, December 7). </a:t>
            </a:r>
            <a:r>
              <a:rPr lang="en-US" sz="1200" i="1" dirty="0">
                <a:effectLst/>
              </a:rPr>
              <a:t>Empowering secure coding: A comprehensive guide</a:t>
            </a:r>
            <a:r>
              <a:rPr lang="en-US" sz="1200" dirty="0">
                <a:effectLst/>
              </a:rPr>
              <a:t>. </a:t>
            </a:r>
            <a:r>
              <a:rPr lang="en-US" sz="1200" dirty="0" err="1">
                <a:effectLst/>
              </a:rPr>
              <a:t>Omreon</a:t>
            </a:r>
            <a:r>
              <a:rPr lang="en-US" sz="1200" dirty="0">
                <a:effectLst/>
              </a:rPr>
              <a:t>. </a:t>
            </a:r>
            <a:r>
              <a:rPr lang="en-US" sz="1200" dirty="0">
                <a:effectLst/>
                <a:hlinkClick r:id="rId5"/>
              </a:rPr>
              <a:t>https://omreon.com/empowering-secure-coding-a-comprehensive-guide/</a:t>
            </a:r>
            <a:r>
              <a:rPr lang="en-US" sz="1200" dirty="0">
                <a:effectLst/>
              </a:rPr>
              <a:t>  </a:t>
            </a:r>
          </a:p>
          <a:p>
            <a:r>
              <a:rPr lang="en-US" sz="1200" dirty="0">
                <a:effectLst/>
              </a:rPr>
              <a:t>Ashworth, R. (2022, October 11). </a:t>
            </a:r>
            <a:r>
              <a:rPr lang="en-US" sz="1200" i="1" dirty="0">
                <a:effectLst/>
              </a:rPr>
              <a:t>Encryption 101: Why it matters in software development</a:t>
            </a:r>
            <a:r>
              <a:rPr lang="en-US" sz="1200" dirty="0">
                <a:effectLst/>
              </a:rPr>
              <a:t>. Medium. </a:t>
            </a:r>
            <a:r>
              <a:rPr lang="en-US" sz="1200" dirty="0">
                <a:effectLst/>
                <a:hlinkClick r:id="rId6"/>
              </a:rPr>
              <a:t>https://devblog.xero.com/encryption-101-why-it-matters-in-software-development-2fc2ac4a4d9f</a:t>
            </a:r>
            <a:r>
              <a:rPr lang="en-US" sz="1200" dirty="0">
                <a:effectLst/>
              </a:rPr>
              <a:t>  </a:t>
            </a:r>
          </a:p>
          <a:p>
            <a:r>
              <a:rPr lang="en-US" sz="1200" dirty="0">
                <a:effectLst/>
              </a:rPr>
              <a:t>Gonzalez, C. (2023, September 11). </a:t>
            </a:r>
            <a:r>
              <a:rPr lang="en-US" sz="1200" i="1" dirty="0">
                <a:effectLst/>
              </a:rPr>
              <a:t>What is threat modeling? key steps and Techniques</a:t>
            </a:r>
            <a:r>
              <a:rPr lang="en-US" sz="1200" dirty="0">
                <a:effectLst/>
              </a:rPr>
              <a:t>. </a:t>
            </a:r>
            <a:r>
              <a:rPr lang="en-US" sz="1200" dirty="0" err="1">
                <a:effectLst/>
              </a:rPr>
              <a:t>Exabeam</a:t>
            </a:r>
            <a:r>
              <a:rPr lang="en-US" sz="1200" dirty="0">
                <a:effectLst/>
              </a:rPr>
              <a:t>. </a:t>
            </a:r>
            <a:r>
              <a:rPr lang="en-US" sz="1200" dirty="0">
                <a:effectLst/>
                <a:hlinkClick r:id="rId7"/>
              </a:rPr>
              <a:t>https://www.exabeam.com/information-security/threat-modeling/#:~:text=A%20typical%20threat%20modeling%20process,into%20the%20organization’s%20security%20posture</a:t>
            </a:r>
            <a:r>
              <a:rPr lang="en-US" sz="1200" dirty="0">
                <a:effectLst/>
              </a:rPr>
              <a:t>.  </a:t>
            </a:r>
          </a:p>
          <a:p>
            <a:r>
              <a:rPr lang="en-US" sz="1200" dirty="0">
                <a:effectLst/>
              </a:rPr>
              <a:t>IEEE Xplore. (n.d.-a). </a:t>
            </a:r>
            <a:r>
              <a:rPr lang="en-US" sz="1200" dirty="0">
                <a:effectLst/>
                <a:hlinkClick r:id="rId8"/>
              </a:rPr>
              <a:t>https://ieeexplore.ieee.org/Xplore/home.jsp</a:t>
            </a:r>
            <a:r>
              <a:rPr lang="en-US" sz="1200" dirty="0">
                <a:effectLst/>
              </a:rPr>
              <a:t> </a:t>
            </a:r>
          </a:p>
          <a:p>
            <a:r>
              <a:rPr lang="en-US" sz="1200" dirty="0">
                <a:effectLst/>
              </a:rPr>
              <a:t>Kimani, R. (2023, December 19). </a:t>
            </a:r>
            <a:r>
              <a:rPr lang="en-US" sz="1200" i="1" dirty="0">
                <a:effectLst/>
              </a:rPr>
              <a:t>Implementing </a:t>
            </a:r>
            <a:r>
              <a:rPr lang="en-US" sz="1200" i="1" dirty="0" err="1">
                <a:effectLst/>
              </a:rPr>
              <a:t>devsecops</a:t>
            </a:r>
            <a:r>
              <a:rPr lang="en-US" sz="1200" i="1" dirty="0">
                <a:effectLst/>
              </a:rPr>
              <a:t> best practices</a:t>
            </a:r>
            <a:r>
              <a:rPr lang="en-US" sz="1200" dirty="0">
                <a:effectLst/>
              </a:rPr>
              <a:t>. The New Stack. </a:t>
            </a:r>
            <a:r>
              <a:rPr lang="en-US" sz="1200" dirty="0">
                <a:effectLst/>
                <a:hlinkClick r:id="rId9"/>
              </a:rPr>
              <a:t>https://thenewstack.io/devsecops-implementation-best-practices/</a:t>
            </a:r>
            <a:r>
              <a:rPr lang="en-US" sz="1200" dirty="0">
                <a:effectLst/>
              </a:rPr>
              <a:t>  </a:t>
            </a:r>
          </a:p>
          <a:p>
            <a:r>
              <a:rPr lang="en-US" sz="1200" dirty="0">
                <a:effectLst/>
              </a:rPr>
              <a:t>Magnusson, A. (2024, April 8). </a:t>
            </a:r>
            <a:r>
              <a:rPr lang="en-US" sz="1200" i="1" dirty="0">
                <a:effectLst/>
              </a:rPr>
              <a:t>What is AAA Security? authentication, authorization, and accounting</a:t>
            </a:r>
            <a:r>
              <a:rPr lang="en-US" sz="1200" dirty="0">
                <a:effectLst/>
              </a:rPr>
              <a:t>. </a:t>
            </a:r>
            <a:r>
              <a:rPr lang="en-US" sz="1200" dirty="0" err="1">
                <a:effectLst/>
              </a:rPr>
              <a:t>StrongDM</a:t>
            </a:r>
            <a:r>
              <a:rPr lang="en-US" sz="1200" dirty="0">
                <a:effectLst/>
              </a:rPr>
              <a:t>. </a:t>
            </a:r>
            <a:r>
              <a:rPr lang="en-US" sz="1200" dirty="0">
                <a:effectLst/>
                <a:hlinkClick r:id="rId10"/>
              </a:rPr>
              <a:t>https://www.strongdm.com/blog/aaa-security</a:t>
            </a:r>
            <a:r>
              <a:rPr lang="en-US" sz="1200" dirty="0">
                <a:effectLst/>
              </a:rPr>
              <a:t>  </a:t>
            </a:r>
          </a:p>
          <a:p>
            <a:r>
              <a:rPr lang="en-US" sz="1200" i="1" dirty="0">
                <a:effectLst/>
              </a:rPr>
              <a:t>Risks and benefits of security policy templates</a:t>
            </a:r>
            <a:r>
              <a:rPr lang="en-US" sz="1200" dirty="0">
                <a:effectLst/>
              </a:rPr>
              <a:t>. Infosec. (n.d.). </a:t>
            </a:r>
            <a:r>
              <a:rPr lang="en-US" sz="1200" dirty="0">
                <a:effectLst/>
                <a:hlinkClick r:id="rId11"/>
              </a:rPr>
              <a:t>https://www.infosecinstitute.com/resources/management-compliance-auditing/risks-benefits-security-policy-templates/</a:t>
            </a:r>
            <a:r>
              <a:rPr lang="en-US" sz="1200" dirty="0">
                <a:effectLst/>
              </a:rPr>
              <a:t>  </a:t>
            </a:r>
          </a:p>
          <a:p>
            <a:r>
              <a:rPr lang="en-US" sz="1200" dirty="0">
                <a:effectLst/>
              </a:rPr>
              <a:t>Systematic literature review on security risks and its practices in Secure Software Development | IEEE Journals &amp; Magazine | IEEE Xplore. (n.d.-c). </a:t>
            </a:r>
            <a:r>
              <a:rPr lang="en-US" sz="1200" dirty="0">
                <a:effectLst/>
                <a:hlinkClick r:id="rId12"/>
              </a:rPr>
              <a:t>https://ieeexplore.ieee.org/abstract/document/9669954/</a:t>
            </a:r>
            <a:r>
              <a:rPr lang="en-US" sz="1200" dirty="0">
                <a:effectLst/>
              </a:rPr>
              <a:t>  </a:t>
            </a:r>
          </a:p>
          <a:p>
            <a:r>
              <a:rPr lang="en-US" sz="1200" i="1" dirty="0" err="1">
                <a:effectLst/>
              </a:rPr>
              <a:t>UnitTest</a:t>
            </a:r>
            <a:r>
              <a:rPr lang="en-US" sz="1200" i="1" dirty="0">
                <a:effectLst/>
              </a:rPr>
              <a:t> framework - overview</a:t>
            </a:r>
            <a:r>
              <a:rPr lang="en-US" sz="1200" dirty="0">
                <a:effectLst/>
              </a:rPr>
              <a:t>. </a:t>
            </a:r>
            <a:r>
              <a:rPr lang="en-US" sz="1200" dirty="0" err="1">
                <a:effectLst/>
              </a:rPr>
              <a:t>Tutorialspoint</a:t>
            </a:r>
            <a:r>
              <a:rPr lang="en-US" sz="1200" dirty="0">
                <a:effectLst/>
              </a:rPr>
              <a:t>. (n.d.). </a:t>
            </a:r>
            <a:r>
              <a:rPr lang="en-US" sz="1200" dirty="0">
                <a:effectLst/>
                <a:hlinkClick r:id="rId13"/>
              </a:rPr>
              <a:t>https://www.tutorialspoint.com/unittest_framework/unittest_framework_overview.htm#:~:text=Unit%20testing%20is%20a%20software,testable%20part%20of%20an%20application</a:t>
            </a:r>
            <a:r>
              <a:rPr lang="en-US" sz="1200" dirty="0">
                <a:effectLst/>
              </a:rPr>
              <a:t>.  </a:t>
            </a:r>
          </a:p>
        </p:txBody>
      </p:sp>
      <p:pic>
        <p:nvPicPr>
          <p:cNvPr id="239" name="Google Shape;239;p14" descr="Green Pace logo"/>
          <p:cNvPicPr preferRelativeResize="0"/>
          <p:nvPr/>
        </p:nvPicPr>
        <p:blipFill>
          <a:blip r:embed="rId14">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5" name="Audio 4">
            <a:hlinkClick r:id="" action="ppaction://media"/>
            <a:extLst>
              <a:ext uri="{FF2B5EF4-FFF2-40B4-BE49-F238E27FC236}">
                <a16:creationId xmlns:a16="http://schemas.microsoft.com/office/drawing/2014/main" id="{687B7BF8-61DC-A49B-61CA-9307BA1E233E}"/>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866"/>
    </mc:Choice>
    <mc:Fallback>
      <p:transition spd="slow" advTm="358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graphicFrame>
        <p:nvGraphicFramePr>
          <p:cNvPr id="161" name="Google Shape;161;p4" descr="Alt text required"/>
          <p:cNvGraphicFramePr/>
          <p:nvPr>
            <p:extLst>
              <p:ext uri="{D42A27DB-BD31-4B8C-83A1-F6EECF244321}">
                <p14:modId xmlns:p14="http://schemas.microsoft.com/office/powerpoint/2010/main" val="1044253586"/>
              </p:ext>
            </p:extLst>
          </p:nvPr>
        </p:nvGraphicFramePr>
        <p:xfrm>
          <a:off x="1238481" y="1928192"/>
          <a:ext cx="9715038" cy="4289140"/>
        </p:xfrm>
        <a:graphic>
          <a:graphicData uri="http://schemas.openxmlformats.org/drawingml/2006/table">
            <a:tbl>
              <a:tblPr firstRow="1" firstCol="1">
                <a:noFill/>
                <a:tableStyleId>{802198C4-3087-4945-87E3-76CBB3509B7E}</a:tableStyleId>
              </a:tblPr>
              <a:tblGrid>
                <a:gridCol w="4997397">
                  <a:extLst>
                    <a:ext uri="{9D8B030D-6E8A-4147-A177-3AD203B41FA5}">
                      <a16:colId xmlns:a16="http://schemas.microsoft.com/office/drawing/2014/main" val="20000"/>
                    </a:ext>
                  </a:extLst>
                </a:gridCol>
                <a:gridCol w="4717641">
                  <a:extLst>
                    <a:ext uri="{9D8B030D-6E8A-4147-A177-3AD203B41FA5}">
                      <a16:colId xmlns:a16="http://schemas.microsoft.com/office/drawing/2014/main" val="20001"/>
                    </a:ext>
                  </a:extLst>
                </a:gridCol>
              </a:tblGrid>
              <a:tr h="222636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bg2">
                              <a:lumMod val="75000"/>
                            </a:schemeClr>
                          </a:solidFill>
                        </a:rPr>
                        <a:t>Likely</a:t>
                      </a:r>
                      <a:endParaRPr lang="en-US" sz="1400" u="none" strike="noStrike" cap="none" dirty="0">
                        <a:solidFill>
                          <a:schemeClr val="bg2">
                            <a:lumMod val="75000"/>
                          </a:schemeClr>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bg2">
                              <a:lumMod val="75000"/>
                            </a:schemeClr>
                          </a:solidFill>
                        </a:rPr>
                        <a:t>- Explanation: High probability risks like SQL injection, XSS, and inadequate input validation.</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bg2">
                              <a:lumMod val="75000"/>
                            </a:schemeClr>
                          </a:solidFill>
                        </a:rPr>
                        <a:t>- High priority; immediate action needed to safeguard data integrity.</a:t>
                      </a:r>
                      <a:endParaRPr sz="2000" u="none" strike="noStrike" cap="none" dirty="0">
                        <a:solidFill>
                          <a:schemeClr val="bg2">
                            <a:lumMod val="75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bg2">
                              <a:lumMod val="75000"/>
                            </a:schemeClr>
                          </a:solidFill>
                        </a:rPr>
                        <a:t>Priority</a:t>
                      </a:r>
                      <a:endParaRPr sz="1400" u="none" strike="noStrike" cap="none" dirty="0">
                        <a:solidFill>
                          <a:schemeClr val="bg2">
                            <a:lumMod val="75000"/>
                          </a:schemeClr>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bg2">
                              <a:lumMod val="75000"/>
                            </a:schemeClr>
                          </a:solidFill>
                        </a:rPr>
                        <a:t>- Explanation: Moderate likelihood risks including privilege escalation and authentication bypass.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bg2">
                              <a:lumMod val="75000"/>
                            </a:schemeClr>
                          </a:solidFill>
                        </a:rPr>
                        <a:t>- Requires prompt attention to prevent exploitation.</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2033650">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bg2">
                              <a:lumMod val="75000"/>
                            </a:schemeClr>
                          </a:solidFill>
                        </a:rPr>
                        <a:t>Low priority</a:t>
                      </a:r>
                      <a:endParaRPr sz="1400" u="none" strike="noStrike" cap="none" dirty="0">
                        <a:solidFill>
                          <a:schemeClr val="bg2">
                            <a:lumMod val="75000"/>
                          </a:schemeClr>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bg2">
                              <a:lumMod val="75000"/>
                            </a:schemeClr>
                          </a:solidFill>
                        </a:rPr>
                        <a:t>- Explanation: Lower likelihood risks such as information disclosure vulnerabilities.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bg2">
                              <a:lumMod val="75000"/>
                            </a:schemeClr>
                          </a:solidFill>
                        </a:rPr>
                        <a:t>- Requires timely mitigation to prevent escalation.</a:t>
                      </a:r>
                      <a:endParaRPr sz="2000" u="none" strike="noStrike" cap="none" dirty="0">
                        <a:solidFill>
                          <a:schemeClr val="bg2">
                            <a:lumMod val="75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bg2">
                              <a:lumMod val="75000"/>
                            </a:schemeClr>
                          </a:solidFill>
                        </a:rPr>
                        <a:t>Unlikely</a:t>
                      </a:r>
                      <a:endParaRPr sz="1400" u="none" strike="noStrike" cap="none" dirty="0">
                        <a:solidFill>
                          <a:schemeClr val="bg2">
                            <a:lumMod val="75000"/>
                          </a:schemeClr>
                        </a:solidFill>
                      </a:endParaRP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bg2">
                              <a:lumMod val="75000"/>
                            </a:schemeClr>
                          </a:solidFill>
                        </a:rPr>
                        <a:t>- Explanation: Very low probability risks like obscure attack vectors.</a:t>
                      </a:r>
                    </a:p>
                    <a:p>
                      <a:pPr marL="0" marR="0" lvl="0" indent="0" algn="ctr" rtl="0">
                        <a:lnSpc>
                          <a:spcPct val="100000"/>
                        </a:lnSpc>
                        <a:spcBef>
                          <a:spcPts val="0"/>
                        </a:spcBef>
                        <a:spcAft>
                          <a:spcPts val="0"/>
                        </a:spcAft>
                        <a:buClr>
                          <a:srgbClr val="000000"/>
                        </a:buClr>
                        <a:buSzPts val="3600"/>
                        <a:buFont typeface="Arial"/>
                        <a:buNone/>
                      </a:pPr>
                      <a:r>
                        <a:rPr lang="en-US" sz="2000" u="none" strike="noStrike" cap="none" dirty="0">
                          <a:solidFill>
                            <a:schemeClr val="bg2">
                              <a:lumMod val="75000"/>
                            </a:schemeClr>
                          </a:solidFill>
                        </a:rPr>
                        <a:t>- Low priority, monitor for changes but immediate action not necessary.</a:t>
                      </a:r>
                      <a:endParaRPr sz="2000" u="none" strike="noStrike" cap="none" dirty="0">
                        <a:solidFill>
                          <a:schemeClr val="bg2">
                            <a:lumMod val="75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01173BC9-E86D-3E82-9DD9-021AD72E3FF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2006"/>
    </mc:Choice>
    <mc:Fallback>
      <p:transition spd="slow" advTm="320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sp>
        <p:nvSpPr>
          <p:cNvPr id="2" name="TextBox 1">
            <a:extLst>
              <a:ext uri="{FF2B5EF4-FFF2-40B4-BE49-F238E27FC236}">
                <a16:creationId xmlns:a16="http://schemas.microsoft.com/office/drawing/2014/main" id="{8174C625-470B-4082-1593-1ADDA7DC028A}"/>
              </a:ext>
            </a:extLst>
          </p:cNvPr>
          <p:cNvSpPr txBox="1"/>
          <p:nvPr/>
        </p:nvSpPr>
        <p:spPr>
          <a:xfrm>
            <a:off x="1003851" y="1350047"/>
            <a:ext cx="6927575" cy="5755422"/>
          </a:xfrm>
          <a:prstGeom prst="rect">
            <a:avLst/>
          </a:prstGeom>
          <a:noFill/>
        </p:spPr>
        <p:txBody>
          <a:bodyPr wrap="square" rtlCol="0">
            <a:spAutoFit/>
          </a:bodyPr>
          <a:lstStyle/>
          <a:p>
            <a:pPr marL="457200" lvl="1" algn="l"/>
            <a:r>
              <a:rPr lang="en-US" sz="1700" b="0" i="0" dirty="0">
                <a:solidFill>
                  <a:srgbClr val="ECECEC"/>
                </a:solidFill>
                <a:effectLst/>
                <a:latin typeface="Century Gothic" panose="020B0502020202020204" pitchFamily="34" charset="0"/>
              </a:rPr>
              <a:t>1.) </a:t>
            </a:r>
            <a:r>
              <a:rPr lang="en-US" sz="1700" b="1" i="0" dirty="0">
                <a:solidFill>
                  <a:srgbClr val="ECECEC"/>
                </a:solidFill>
                <a:effectLst/>
                <a:latin typeface="Century Gothic" panose="020B0502020202020204" pitchFamily="34" charset="0"/>
              </a:rPr>
              <a:t>Principle of Least Privilege</a:t>
            </a:r>
          </a:p>
          <a:p>
            <a:pPr marL="457200" lvl="1" algn="l"/>
            <a:r>
              <a:rPr lang="en-US" sz="1700" dirty="0">
                <a:solidFill>
                  <a:srgbClr val="ECECEC"/>
                </a:solidFill>
                <a:latin typeface="Century Gothic" panose="020B0502020202020204" pitchFamily="34" charset="0"/>
              </a:rPr>
              <a:t>	- Coding Standards: Authentication, Authorization </a:t>
            </a:r>
            <a:endParaRPr lang="en-US" sz="1700" b="0" i="0" dirty="0">
              <a:solidFill>
                <a:srgbClr val="ECECEC"/>
              </a:solidFill>
              <a:effectLst/>
              <a:latin typeface="Century Gothic" panose="020B0502020202020204" pitchFamily="34" charset="0"/>
            </a:endParaRPr>
          </a:p>
          <a:p>
            <a:pPr marL="457200" lvl="1" algn="l"/>
            <a:r>
              <a:rPr lang="en-US" sz="1700" b="0" i="0" dirty="0">
                <a:solidFill>
                  <a:srgbClr val="ECECEC"/>
                </a:solidFill>
                <a:effectLst/>
                <a:latin typeface="Century Gothic" panose="020B0502020202020204" pitchFamily="34" charset="0"/>
              </a:rPr>
              <a:t>2.) </a:t>
            </a:r>
            <a:r>
              <a:rPr lang="en-US" sz="1700" b="1" i="0" dirty="0">
                <a:solidFill>
                  <a:srgbClr val="ECECEC"/>
                </a:solidFill>
                <a:effectLst/>
                <a:latin typeface="Century Gothic" panose="020B0502020202020204" pitchFamily="34" charset="0"/>
              </a:rPr>
              <a:t>Defense in Depth </a:t>
            </a:r>
          </a:p>
          <a:p>
            <a:pPr marL="457200" lvl="1" algn="l"/>
            <a:r>
              <a:rPr lang="en-US" sz="1700" dirty="0">
                <a:solidFill>
                  <a:srgbClr val="ECECEC"/>
                </a:solidFill>
                <a:latin typeface="Century Gothic" panose="020B0502020202020204" pitchFamily="34" charset="0"/>
              </a:rPr>
              <a:t>	- Coding Standards: Input Validation, Error Handling</a:t>
            </a:r>
            <a:endParaRPr lang="en-US" sz="1700" b="0" i="0" dirty="0">
              <a:solidFill>
                <a:srgbClr val="ECECEC"/>
              </a:solidFill>
              <a:effectLst/>
              <a:latin typeface="Century Gothic" panose="020B0502020202020204" pitchFamily="34" charset="0"/>
            </a:endParaRPr>
          </a:p>
          <a:p>
            <a:pPr marL="457200" lvl="1" algn="l"/>
            <a:r>
              <a:rPr lang="en-US" sz="1700" b="0" i="0" dirty="0">
                <a:solidFill>
                  <a:srgbClr val="ECECEC"/>
                </a:solidFill>
                <a:effectLst/>
                <a:latin typeface="Century Gothic" panose="020B0502020202020204" pitchFamily="34" charset="0"/>
              </a:rPr>
              <a:t>3.) </a:t>
            </a:r>
            <a:r>
              <a:rPr lang="en-US" sz="1700" b="1" i="0" dirty="0">
                <a:solidFill>
                  <a:srgbClr val="ECECEC"/>
                </a:solidFill>
                <a:effectLst/>
                <a:latin typeface="Century Gothic" panose="020B0502020202020204" pitchFamily="34" charset="0"/>
              </a:rPr>
              <a:t>Fail-Safe Defaults</a:t>
            </a:r>
          </a:p>
          <a:p>
            <a:pPr marL="457200" lvl="1" algn="l"/>
            <a:r>
              <a:rPr lang="en-US" sz="1700" dirty="0">
                <a:solidFill>
                  <a:srgbClr val="ECECEC"/>
                </a:solidFill>
                <a:latin typeface="Century Gothic" panose="020B0502020202020204" pitchFamily="34" charset="0"/>
              </a:rPr>
              <a:t>	- Coding Standards: Configuration Management</a:t>
            </a:r>
            <a:endParaRPr lang="en-US" sz="1700" b="0" i="0" dirty="0">
              <a:solidFill>
                <a:srgbClr val="ECECEC"/>
              </a:solidFill>
              <a:effectLst/>
              <a:latin typeface="Century Gothic" panose="020B0502020202020204" pitchFamily="34" charset="0"/>
            </a:endParaRPr>
          </a:p>
          <a:p>
            <a:pPr marL="457200" lvl="1" algn="l"/>
            <a:r>
              <a:rPr lang="en-US" sz="1700" b="0" i="0" dirty="0">
                <a:solidFill>
                  <a:srgbClr val="ECECEC"/>
                </a:solidFill>
                <a:effectLst/>
                <a:latin typeface="Century Gothic" panose="020B0502020202020204" pitchFamily="34" charset="0"/>
              </a:rPr>
              <a:t>4.) </a:t>
            </a:r>
            <a:r>
              <a:rPr lang="en-US" sz="1700" b="1" i="0" dirty="0">
                <a:solidFill>
                  <a:srgbClr val="ECECEC"/>
                </a:solidFill>
                <a:effectLst/>
                <a:latin typeface="Century Gothic" panose="020B0502020202020204" pitchFamily="34" charset="0"/>
              </a:rPr>
              <a:t>Economy of Mechanism </a:t>
            </a:r>
          </a:p>
          <a:p>
            <a:pPr marL="457200" lvl="1" algn="l"/>
            <a:r>
              <a:rPr lang="en-US" sz="1700" dirty="0">
                <a:solidFill>
                  <a:srgbClr val="ECECEC"/>
                </a:solidFill>
                <a:latin typeface="Century Gothic" panose="020B0502020202020204" pitchFamily="34" charset="0"/>
              </a:rPr>
              <a:t>	- Coding Standards: Secure Defaults</a:t>
            </a:r>
            <a:endParaRPr lang="en-US" sz="1700" b="0" i="0" dirty="0">
              <a:solidFill>
                <a:srgbClr val="ECECEC"/>
              </a:solidFill>
              <a:effectLst/>
              <a:latin typeface="Century Gothic" panose="020B0502020202020204" pitchFamily="34" charset="0"/>
            </a:endParaRPr>
          </a:p>
          <a:p>
            <a:pPr marL="457200" lvl="1" algn="l"/>
            <a:r>
              <a:rPr lang="en-US" sz="1700" b="0" i="0" dirty="0">
                <a:solidFill>
                  <a:srgbClr val="ECECEC"/>
                </a:solidFill>
                <a:effectLst/>
                <a:latin typeface="Century Gothic" panose="020B0502020202020204" pitchFamily="34" charset="0"/>
              </a:rPr>
              <a:t>5.) </a:t>
            </a:r>
            <a:r>
              <a:rPr lang="en-US" sz="1700" b="1" i="0" dirty="0">
                <a:solidFill>
                  <a:srgbClr val="ECECEC"/>
                </a:solidFill>
                <a:effectLst/>
                <a:latin typeface="Century Gothic" panose="020B0502020202020204" pitchFamily="34" charset="0"/>
              </a:rPr>
              <a:t>Complete Mediation</a:t>
            </a:r>
          </a:p>
          <a:p>
            <a:pPr marL="457200" lvl="1" algn="l"/>
            <a:r>
              <a:rPr lang="en-US" sz="1700" dirty="0">
                <a:solidFill>
                  <a:srgbClr val="ECECEC"/>
                </a:solidFill>
                <a:latin typeface="Century Gothic" panose="020B0502020202020204" pitchFamily="34" charset="0"/>
              </a:rPr>
              <a:t>	- Coding Standards: Access Control</a:t>
            </a:r>
            <a:endParaRPr lang="en-US" sz="1700" b="0" i="0" dirty="0">
              <a:solidFill>
                <a:srgbClr val="ECECEC"/>
              </a:solidFill>
              <a:effectLst/>
              <a:latin typeface="Century Gothic" panose="020B0502020202020204" pitchFamily="34" charset="0"/>
            </a:endParaRPr>
          </a:p>
          <a:p>
            <a:pPr marL="457200" lvl="1" algn="l"/>
            <a:r>
              <a:rPr lang="en-US" sz="1700" b="0" i="0" dirty="0">
                <a:solidFill>
                  <a:srgbClr val="ECECEC"/>
                </a:solidFill>
                <a:effectLst/>
                <a:latin typeface="Century Gothic" panose="020B0502020202020204" pitchFamily="34" charset="0"/>
              </a:rPr>
              <a:t>6.) </a:t>
            </a:r>
            <a:r>
              <a:rPr lang="en-US" sz="1700" b="1" i="0" dirty="0">
                <a:solidFill>
                  <a:srgbClr val="ECECEC"/>
                </a:solidFill>
                <a:effectLst/>
                <a:latin typeface="Century Gothic" panose="020B0502020202020204" pitchFamily="34" charset="0"/>
              </a:rPr>
              <a:t>Open Design </a:t>
            </a:r>
          </a:p>
          <a:p>
            <a:pPr marL="457200" lvl="1" algn="l"/>
            <a:r>
              <a:rPr lang="en-US" sz="1700" dirty="0">
                <a:solidFill>
                  <a:srgbClr val="ECECEC"/>
                </a:solidFill>
                <a:latin typeface="Century Gothic" panose="020B0502020202020204" pitchFamily="34" charset="0"/>
              </a:rPr>
              <a:t>	- Coding Standards: Secure Communication</a:t>
            </a:r>
            <a:endParaRPr lang="en-US" sz="1700" b="0" i="0" dirty="0">
              <a:solidFill>
                <a:srgbClr val="ECECEC"/>
              </a:solidFill>
              <a:effectLst/>
              <a:latin typeface="Century Gothic" panose="020B0502020202020204" pitchFamily="34" charset="0"/>
            </a:endParaRPr>
          </a:p>
          <a:p>
            <a:pPr marL="457200" lvl="1" algn="l"/>
            <a:r>
              <a:rPr lang="en-US" sz="1700" b="0" i="0" dirty="0">
                <a:solidFill>
                  <a:srgbClr val="ECECEC"/>
                </a:solidFill>
                <a:effectLst/>
                <a:latin typeface="Century Gothic" panose="020B0502020202020204" pitchFamily="34" charset="0"/>
              </a:rPr>
              <a:t>7.) </a:t>
            </a:r>
            <a:r>
              <a:rPr lang="en-US" sz="1700" b="1" i="0" dirty="0">
                <a:solidFill>
                  <a:srgbClr val="ECECEC"/>
                </a:solidFill>
                <a:effectLst/>
                <a:latin typeface="Century Gothic" panose="020B0502020202020204" pitchFamily="34" charset="0"/>
              </a:rPr>
              <a:t>Separation of Duties</a:t>
            </a:r>
          </a:p>
          <a:p>
            <a:pPr marL="914400" lvl="2" algn="l"/>
            <a:r>
              <a:rPr lang="en-US" sz="1700" b="0" i="0" dirty="0">
                <a:solidFill>
                  <a:srgbClr val="ECECEC"/>
                </a:solidFill>
                <a:effectLst/>
                <a:latin typeface="Century Gothic" panose="020B0502020202020204" pitchFamily="34" charset="0"/>
              </a:rPr>
              <a:t>- Coding Standards: Secure Data Storage </a:t>
            </a:r>
          </a:p>
          <a:p>
            <a:pPr marL="457200" lvl="1" algn="l"/>
            <a:r>
              <a:rPr lang="en-US" sz="1700" b="0" i="0" dirty="0">
                <a:solidFill>
                  <a:srgbClr val="ECECEC"/>
                </a:solidFill>
                <a:effectLst/>
                <a:latin typeface="Century Gothic" panose="020B0502020202020204" pitchFamily="34" charset="0"/>
              </a:rPr>
              <a:t>8.) </a:t>
            </a:r>
            <a:r>
              <a:rPr lang="en-US" sz="1700" b="1" i="0" dirty="0">
                <a:solidFill>
                  <a:srgbClr val="ECECEC"/>
                </a:solidFill>
                <a:effectLst/>
                <a:latin typeface="Century Gothic" panose="020B0502020202020204" pitchFamily="34" charset="0"/>
              </a:rPr>
              <a:t>Least Common Mechanism</a:t>
            </a:r>
          </a:p>
          <a:p>
            <a:pPr marL="914400" lvl="2" algn="l"/>
            <a:r>
              <a:rPr lang="en-US" sz="1700" b="0" i="0" dirty="0">
                <a:solidFill>
                  <a:srgbClr val="ECECEC"/>
                </a:solidFill>
                <a:effectLst/>
                <a:latin typeface="Century Gothic" panose="020B0502020202020204" pitchFamily="34" charset="0"/>
              </a:rPr>
              <a:t>- Coding Standards: Secure Coding Practices </a:t>
            </a:r>
          </a:p>
          <a:p>
            <a:pPr marL="457200" lvl="1" algn="l"/>
            <a:r>
              <a:rPr lang="en-US" sz="1700" b="0" i="0" dirty="0">
                <a:solidFill>
                  <a:srgbClr val="ECECEC"/>
                </a:solidFill>
                <a:effectLst/>
                <a:latin typeface="Century Gothic" panose="020B0502020202020204" pitchFamily="34" charset="0"/>
              </a:rPr>
              <a:t>9.) </a:t>
            </a:r>
            <a:r>
              <a:rPr lang="en-US" sz="1700" b="1" i="0" dirty="0">
                <a:solidFill>
                  <a:srgbClr val="ECECEC"/>
                </a:solidFill>
                <a:effectLst/>
                <a:latin typeface="Century Gothic" panose="020B0502020202020204" pitchFamily="34" charset="0"/>
              </a:rPr>
              <a:t>Psychological Acceptability</a:t>
            </a:r>
          </a:p>
          <a:p>
            <a:pPr marL="914400" lvl="2" algn="l"/>
            <a:r>
              <a:rPr lang="en-US" sz="1700" b="0" i="0" dirty="0">
                <a:solidFill>
                  <a:srgbClr val="ECECEC"/>
                </a:solidFill>
                <a:effectLst/>
                <a:latin typeface="Century Gothic" panose="020B0502020202020204" pitchFamily="34" charset="0"/>
              </a:rPr>
              <a:t>- Coding Standards: Secure Code Review </a:t>
            </a:r>
          </a:p>
          <a:p>
            <a:pPr marL="457200" lvl="1" algn="l"/>
            <a:r>
              <a:rPr lang="en-US" sz="1700" b="0" i="0" dirty="0">
                <a:solidFill>
                  <a:srgbClr val="ECECEC"/>
                </a:solidFill>
                <a:effectLst/>
                <a:latin typeface="Century Gothic" panose="020B0502020202020204" pitchFamily="34" charset="0"/>
              </a:rPr>
              <a:t>10.) </a:t>
            </a:r>
            <a:r>
              <a:rPr lang="en-US" sz="1700" b="1" i="0" dirty="0">
                <a:solidFill>
                  <a:srgbClr val="ECECEC"/>
                </a:solidFill>
                <a:effectLst/>
                <a:latin typeface="Century Gothic" panose="020B0502020202020204" pitchFamily="34" charset="0"/>
              </a:rPr>
              <a:t>Defense in Breadth</a:t>
            </a:r>
          </a:p>
          <a:p>
            <a:pPr marL="914400" lvl="2" algn="l"/>
            <a:r>
              <a:rPr lang="en-US" sz="1700" b="0" i="0" dirty="0">
                <a:solidFill>
                  <a:srgbClr val="ECECEC"/>
                </a:solidFill>
                <a:effectLst/>
                <a:latin typeface="Century Gothic" panose="020B0502020202020204" pitchFamily="34" charset="0"/>
              </a:rPr>
              <a:t>- Coding Standards: Secure Deployment </a:t>
            </a:r>
          </a:p>
          <a:p>
            <a:br>
              <a:rPr lang="en-US" dirty="0">
                <a:highlight>
                  <a:srgbClr val="000000"/>
                </a:highlight>
              </a:rPr>
            </a:br>
            <a:endParaRPr lang="en-US" b="0" i="0" dirty="0">
              <a:solidFill>
                <a:srgbClr val="ECECEC"/>
              </a:solidFill>
              <a:effectLst/>
              <a:highlight>
                <a:srgbClr val="000000"/>
              </a:highlight>
              <a:latin typeface="Söhne"/>
            </a:endParaRPr>
          </a:p>
        </p:txBody>
      </p:sp>
      <p:pic>
        <p:nvPicPr>
          <p:cNvPr id="5" name="Audio 4">
            <a:hlinkClick r:id="" action="ppaction://media"/>
            <a:extLst>
              <a:ext uri="{FF2B5EF4-FFF2-40B4-BE49-F238E27FC236}">
                <a16:creationId xmlns:a16="http://schemas.microsoft.com/office/drawing/2014/main" id="{683E6DF4-B664-E203-5AE5-BC050B34494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8322"/>
    </mc:Choice>
    <mc:Fallback>
      <p:transition spd="slow" advTm="283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CODING STANDARDS</a:t>
            </a:r>
            <a:endParaRPr dirty="0"/>
          </a:p>
        </p:txBody>
      </p:sp>
      <p:sp>
        <p:nvSpPr>
          <p:cNvPr id="175" name="Google Shape;175;p6"/>
          <p:cNvSpPr txBox="1">
            <a:spLocks noGrp="1"/>
          </p:cNvSpPr>
          <p:nvPr>
            <p:ph type="body" idx="1"/>
          </p:nvPr>
        </p:nvSpPr>
        <p:spPr>
          <a:xfrm>
            <a:off x="685800" y="1901561"/>
            <a:ext cx="10398274" cy="4688190"/>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1"/>
              </a:buClr>
              <a:buSzPts val="2000"/>
              <a:buChar char="•"/>
            </a:pPr>
            <a:r>
              <a:rPr lang="en-US" sz="2000" b="1" dirty="0"/>
              <a:t>Input Validation</a:t>
            </a:r>
          </a:p>
          <a:p>
            <a:pPr marL="228600" lvl="0" indent="-228600" algn="l" rtl="0">
              <a:lnSpc>
                <a:spcPct val="90000"/>
              </a:lnSpc>
              <a:spcBef>
                <a:spcPts val="0"/>
              </a:spcBef>
              <a:spcAft>
                <a:spcPts val="0"/>
              </a:spcAft>
              <a:buClr>
                <a:schemeClr val="lt1"/>
              </a:buClr>
              <a:buSzPts val="2000"/>
              <a:buChar char="•"/>
            </a:pPr>
            <a:r>
              <a:rPr lang="en-US" sz="2000" b="1" dirty="0"/>
              <a:t>Error Handling</a:t>
            </a:r>
          </a:p>
          <a:p>
            <a:pPr marL="228600" lvl="0" indent="-228600" algn="l" rtl="0">
              <a:lnSpc>
                <a:spcPct val="90000"/>
              </a:lnSpc>
              <a:spcBef>
                <a:spcPts val="0"/>
              </a:spcBef>
              <a:spcAft>
                <a:spcPts val="0"/>
              </a:spcAft>
              <a:buClr>
                <a:schemeClr val="lt1"/>
              </a:buClr>
              <a:buSzPts val="2000"/>
              <a:buChar char="•"/>
            </a:pPr>
            <a:r>
              <a:rPr lang="en-US" sz="2000" b="1" dirty="0"/>
              <a:t>Configuration Management</a:t>
            </a:r>
          </a:p>
          <a:p>
            <a:pPr marL="228600" lvl="0" indent="-228600" algn="l" rtl="0">
              <a:lnSpc>
                <a:spcPct val="90000"/>
              </a:lnSpc>
              <a:spcBef>
                <a:spcPts val="0"/>
              </a:spcBef>
              <a:spcAft>
                <a:spcPts val="0"/>
              </a:spcAft>
              <a:buClr>
                <a:schemeClr val="lt1"/>
              </a:buClr>
              <a:buSzPts val="2000"/>
              <a:buChar char="•"/>
            </a:pPr>
            <a:r>
              <a:rPr lang="en-US" sz="2000" b="1" dirty="0"/>
              <a:t>Secure Defaults </a:t>
            </a:r>
          </a:p>
          <a:p>
            <a:pPr marL="228600" lvl="0" indent="-228600" algn="l" rtl="0">
              <a:lnSpc>
                <a:spcPct val="90000"/>
              </a:lnSpc>
              <a:spcBef>
                <a:spcPts val="0"/>
              </a:spcBef>
              <a:spcAft>
                <a:spcPts val="0"/>
              </a:spcAft>
              <a:buClr>
                <a:schemeClr val="lt1"/>
              </a:buClr>
              <a:buSzPts val="2000"/>
              <a:buChar char="•"/>
            </a:pPr>
            <a:r>
              <a:rPr lang="en-US" sz="2000" b="1" dirty="0"/>
              <a:t>Access Control </a:t>
            </a:r>
          </a:p>
          <a:p>
            <a:pPr marL="228600" lvl="0" indent="-228600" algn="l" rtl="0">
              <a:lnSpc>
                <a:spcPct val="90000"/>
              </a:lnSpc>
              <a:spcBef>
                <a:spcPts val="0"/>
              </a:spcBef>
              <a:spcAft>
                <a:spcPts val="0"/>
              </a:spcAft>
              <a:buClr>
                <a:schemeClr val="lt1"/>
              </a:buClr>
              <a:buSzPts val="2000"/>
              <a:buChar char="•"/>
            </a:pPr>
            <a:r>
              <a:rPr lang="en-US" sz="2000" b="1" dirty="0"/>
              <a:t>Secure Communication</a:t>
            </a:r>
          </a:p>
          <a:p>
            <a:pPr marL="228600" lvl="0" indent="-228600" algn="l" rtl="0">
              <a:lnSpc>
                <a:spcPct val="90000"/>
              </a:lnSpc>
              <a:spcBef>
                <a:spcPts val="0"/>
              </a:spcBef>
              <a:spcAft>
                <a:spcPts val="0"/>
              </a:spcAft>
              <a:buClr>
                <a:schemeClr val="lt1"/>
              </a:buClr>
              <a:buSzPts val="2000"/>
              <a:buChar char="•"/>
            </a:pPr>
            <a:r>
              <a:rPr lang="en-US" sz="2000" b="1" dirty="0"/>
              <a:t>Secure Data Storage</a:t>
            </a:r>
          </a:p>
          <a:p>
            <a:pPr marL="228600" lvl="0" indent="-228600" algn="l" rtl="0">
              <a:lnSpc>
                <a:spcPct val="90000"/>
              </a:lnSpc>
              <a:spcBef>
                <a:spcPts val="0"/>
              </a:spcBef>
              <a:spcAft>
                <a:spcPts val="0"/>
              </a:spcAft>
              <a:buClr>
                <a:schemeClr val="lt1"/>
              </a:buClr>
              <a:buSzPts val="2000"/>
              <a:buChar char="•"/>
            </a:pPr>
            <a:r>
              <a:rPr lang="en-US" sz="2000" b="1" dirty="0"/>
              <a:t>Secure Coding Practices</a:t>
            </a:r>
          </a:p>
          <a:p>
            <a:pPr marL="228600" lvl="0" indent="-228600" algn="l" rtl="0">
              <a:lnSpc>
                <a:spcPct val="90000"/>
              </a:lnSpc>
              <a:spcBef>
                <a:spcPts val="0"/>
              </a:spcBef>
              <a:spcAft>
                <a:spcPts val="0"/>
              </a:spcAft>
              <a:buClr>
                <a:schemeClr val="lt1"/>
              </a:buClr>
              <a:buSzPts val="2000"/>
              <a:buChar char="•"/>
            </a:pPr>
            <a:r>
              <a:rPr lang="en-US" sz="2000" b="1" dirty="0"/>
              <a:t>Secure Code Review </a:t>
            </a:r>
          </a:p>
          <a:p>
            <a:pPr marL="228600" lvl="0" indent="-228600" algn="l" rtl="0">
              <a:lnSpc>
                <a:spcPct val="90000"/>
              </a:lnSpc>
              <a:spcBef>
                <a:spcPts val="0"/>
              </a:spcBef>
              <a:spcAft>
                <a:spcPts val="0"/>
              </a:spcAft>
              <a:buClr>
                <a:schemeClr val="lt1"/>
              </a:buClr>
              <a:buSzPts val="2000"/>
              <a:buChar char="•"/>
            </a:pPr>
            <a:r>
              <a:rPr lang="en-US" sz="2000" b="1" dirty="0"/>
              <a:t>Secure Deployment </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Our prioritization system is based on the potential impact of each coding standard on security. Standards addressing vulnerabilities with a higher surface area of attack or assumption of vulnerability are given higher priority. For example, input validation and error handling are prioritized due to their critical role in preventing common attack vectors such as injection attacks and information disclosure.</a:t>
            </a:r>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7D7DD7F4-59E2-6E0B-0D7E-59761A7FA019}"/>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1028"/>
    </mc:Choice>
    <mc:Fallback>
      <p:transition spd="slow" advTm="310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398274"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b="1" dirty="0"/>
              <a:t>Encryption in Flight: </a:t>
            </a:r>
            <a:r>
              <a:rPr lang="en-US" sz="2000" dirty="0"/>
              <a:t>All data transmitted over networks is encrypted using industry-standard protocols such as TLS/SSL.</a:t>
            </a:r>
          </a:p>
          <a:p>
            <a:pPr marL="228600" lvl="0" indent="-228600" algn="l" rtl="0">
              <a:lnSpc>
                <a:spcPct val="90000"/>
              </a:lnSpc>
              <a:spcBef>
                <a:spcPts val="0"/>
              </a:spcBef>
              <a:spcAft>
                <a:spcPts val="0"/>
              </a:spcAft>
              <a:buClr>
                <a:schemeClr val="lt1"/>
              </a:buClr>
              <a:buSzPts val="2000"/>
              <a:buChar char="•"/>
            </a:pPr>
            <a:r>
              <a:rPr lang="en-US" sz="2000" b="1" dirty="0"/>
              <a:t>Encryption at Rest: </a:t>
            </a:r>
            <a:r>
              <a:rPr lang="en-US" sz="2000" dirty="0"/>
              <a:t>Data stored on disk or in databases is encrypted using strong encryption algorithms such as AES-256.</a:t>
            </a:r>
          </a:p>
          <a:p>
            <a:pPr marL="228600" lvl="0" indent="-228600" algn="l" rtl="0">
              <a:lnSpc>
                <a:spcPct val="90000"/>
              </a:lnSpc>
              <a:spcBef>
                <a:spcPts val="0"/>
              </a:spcBef>
              <a:spcAft>
                <a:spcPts val="0"/>
              </a:spcAft>
              <a:buClr>
                <a:schemeClr val="lt1"/>
              </a:buClr>
              <a:buSzPts val="2000"/>
              <a:buChar char="•"/>
            </a:pPr>
            <a:r>
              <a:rPr lang="en-US" sz="2000" b="1" dirty="0"/>
              <a:t>Encryption in Use: </a:t>
            </a:r>
            <a:r>
              <a:rPr lang="en-US" sz="2000" dirty="0"/>
              <a:t>Data being processed by applications is encrypted using techniques such as homomorphic encryption to maintain confidentiality and integrity.</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Our encryption strategy ensures that sensitive data remains protected throughout its lifecycle, whether it's in transit, at rest, or being processed. By implementing encryption across all states, we minimize the risk of unauthorized access and data breaches, thereby enhancing the security of our systems and data.</a:t>
            </a:r>
          </a:p>
          <a:p>
            <a:pPr marL="0" lvl="0" indent="0" algn="l" rtl="0">
              <a:lnSpc>
                <a:spcPct val="90000"/>
              </a:lnSpc>
              <a:spcBef>
                <a:spcPts val="1000"/>
              </a:spcBef>
              <a:spcAft>
                <a:spcPts val="0"/>
              </a:spcAft>
              <a:buClr>
                <a:schemeClr val="lt1"/>
              </a:buClr>
              <a:buSzPts val="1600"/>
              <a:buNone/>
            </a:pPr>
            <a:endParaRPr lang="en-US"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6B3A2A3-DEBE-CAA8-591F-8303B7F698C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6198"/>
    </mc:Choice>
    <mc:Fallback>
      <p:transition spd="slow" advTm="36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TRIPLE-A POLICIES</a:t>
            </a:r>
            <a:endParaRPr dirty="0"/>
          </a:p>
        </p:txBody>
      </p:sp>
      <p:sp>
        <p:nvSpPr>
          <p:cNvPr id="189" name="Google Shape;189;p8"/>
          <p:cNvSpPr txBox="1">
            <a:spLocks noGrp="1"/>
          </p:cNvSpPr>
          <p:nvPr>
            <p:ph type="body" idx="1"/>
          </p:nvPr>
        </p:nvSpPr>
        <p:spPr>
          <a:xfrm>
            <a:off x="685800" y="2194560"/>
            <a:ext cx="10398274" cy="4395191"/>
          </a:xfrm>
          <a:prstGeom prst="rect">
            <a:avLst/>
          </a:prstGeom>
          <a:noFill/>
          <a:ln>
            <a:noFill/>
          </a:ln>
        </p:spPr>
        <p:txBody>
          <a:bodyPr spcFirstLastPara="1" wrap="square" lIns="91425" tIns="45700" rIns="91425" bIns="45700" anchor="t" anchorCtr="0">
            <a:normAutofit fontScale="92500"/>
          </a:bodyPr>
          <a:lstStyle/>
          <a:p>
            <a:pPr marL="228600" lvl="0" indent="-228600" algn="l" rtl="0">
              <a:lnSpc>
                <a:spcPct val="90000"/>
              </a:lnSpc>
              <a:spcBef>
                <a:spcPts val="0"/>
              </a:spcBef>
              <a:spcAft>
                <a:spcPts val="0"/>
              </a:spcAft>
              <a:buClr>
                <a:schemeClr val="lt1"/>
              </a:buClr>
              <a:buSzPts val="2400"/>
              <a:buChar char="•"/>
            </a:pPr>
            <a:r>
              <a:rPr lang="en-US" b="1" dirty="0"/>
              <a:t>Authentication: </a:t>
            </a:r>
            <a:r>
              <a:rPr lang="en-US" dirty="0"/>
              <a:t>All users must authenticate themselves before accessing any system resources. This is achieved through strong authentication mechanisms such as multi-factor authentication (MFA) or biometric authentication.</a:t>
            </a:r>
          </a:p>
          <a:p>
            <a:pPr marL="228600" lvl="0" indent="-228600" algn="l" rtl="0">
              <a:lnSpc>
                <a:spcPct val="90000"/>
              </a:lnSpc>
              <a:spcBef>
                <a:spcPts val="0"/>
              </a:spcBef>
              <a:spcAft>
                <a:spcPts val="0"/>
              </a:spcAft>
              <a:buClr>
                <a:schemeClr val="lt1"/>
              </a:buClr>
              <a:buSzPts val="2400"/>
              <a:buChar char="•"/>
            </a:pPr>
            <a:r>
              <a:rPr lang="en-US" b="1" dirty="0"/>
              <a:t>Authorization: </a:t>
            </a:r>
            <a:r>
              <a:rPr lang="en-US" dirty="0"/>
              <a:t>Access to resources is granted based on the principle of least privilege. Users are only allowed access to the resources necessary for their roles and responsibilities.</a:t>
            </a:r>
          </a:p>
          <a:p>
            <a:pPr marL="228600" lvl="0" indent="-228600" algn="l" rtl="0">
              <a:lnSpc>
                <a:spcPct val="90000"/>
              </a:lnSpc>
              <a:spcBef>
                <a:spcPts val="0"/>
              </a:spcBef>
              <a:spcAft>
                <a:spcPts val="0"/>
              </a:spcAft>
              <a:buClr>
                <a:schemeClr val="lt1"/>
              </a:buClr>
              <a:buSzPts val="2400"/>
              <a:buChar char="•"/>
            </a:pPr>
            <a:r>
              <a:rPr lang="en-US" b="1" dirty="0"/>
              <a:t>Accounting: </a:t>
            </a:r>
            <a:r>
              <a:rPr lang="en-US" dirty="0"/>
              <a:t>All access to resources is logged and monitored to ensure accountability and traceability. This includes logging successful and failed authentication attempts, as well as tracking user actions within the system.</a:t>
            </a:r>
          </a:p>
          <a:p>
            <a:pPr marL="228600" lvl="0" indent="-228600" algn="l" rtl="0">
              <a:lnSpc>
                <a:spcPct val="90000"/>
              </a:lnSpc>
              <a:spcBef>
                <a:spcPts val="0"/>
              </a:spcBef>
              <a:spcAft>
                <a:spcPts val="0"/>
              </a:spcAft>
              <a:buClr>
                <a:schemeClr val="lt1"/>
              </a:buClr>
              <a:buSzPts val="2400"/>
              <a:buChar char="•"/>
            </a:pPr>
            <a:endParaRPr lang="en-US" dirty="0"/>
          </a:p>
          <a:p>
            <a:pPr marL="228600" lvl="0" indent="-228600" algn="l" rtl="0">
              <a:lnSpc>
                <a:spcPct val="90000"/>
              </a:lnSpc>
              <a:spcBef>
                <a:spcPts val="0"/>
              </a:spcBef>
              <a:spcAft>
                <a:spcPts val="0"/>
              </a:spcAft>
              <a:buClr>
                <a:schemeClr val="lt1"/>
              </a:buClr>
              <a:buSzPts val="2400"/>
              <a:buChar char="•"/>
            </a:pPr>
            <a:r>
              <a:rPr lang="en-US" dirty="0"/>
              <a:t>Our Triple-A policies enforce robust security measures for authentication, authorization, and accounting. By implementing these policies, we ensure that only authorized users have access to our systems and that their actions are logged and auditable, helping to maintain the integrity and confidentiality of our data.</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7D61114C-FE4E-C4C2-C533-B8AF95374401}"/>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7653"/>
    </mc:Choice>
    <mc:Fallback>
      <p:transition spd="slow" advTm="876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a:t>
            </a:r>
            <a:endParaRPr dirty="0"/>
          </a:p>
        </p:txBody>
      </p:sp>
      <p:sp>
        <p:nvSpPr>
          <p:cNvPr id="196" name="Google Shape;196;g9504e29505_0_0"/>
          <p:cNvSpPr txBox="1">
            <a:spLocks noGrp="1"/>
          </p:cNvSpPr>
          <p:nvPr>
            <p:ph type="body" idx="1"/>
          </p:nvPr>
        </p:nvSpPr>
        <p:spPr>
          <a:xfrm>
            <a:off x="685800" y="2194560"/>
            <a:ext cx="10398274" cy="3899067"/>
          </a:xfrm>
          <a:prstGeom prst="rect">
            <a:avLst/>
          </a:prstGeom>
          <a:noFill/>
          <a:ln>
            <a:noFill/>
          </a:ln>
        </p:spPr>
        <p:txBody>
          <a:bodyPr spcFirstLastPara="1" wrap="square" lIns="91425" tIns="45700" rIns="91425" bIns="45700" anchor="t" anchorCtr="0">
            <a:noAutofit/>
          </a:bodyPr>
          <a:lstStyle/>
          <a:p>
            <a:pPr marL="342900"/>
            <a:r>
              <a:rPr lang="en-US" dirty="0"/>
              <a:t>Identify the coding vulnerability you chose to test. Include four to six mixed tests for positive and negative results:</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3111685E-36DE-030A-22B9-E2298639D4C8}"/>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161075" t="-161075" r="-161075" b="-16107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754"/>
    </mc:Choice>
    <mc:Fallback>
      <p:transition spd="slow" advTm="237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053F3-FB68-09B3-E375-08CDA88ABCEF}"/>
              </a:ext>
            </a:extLst>
          </p:cNvPr>
          <p:cNvSpPr>
            <a:spLocks noGrp="1"/>
          </p:cNvSpPr>
          <p:nvPr>
            <p:ph type="title"/>
          </p:nvPr>
        </p:nvSpPr>
        <p:spPr/>
        <p:txBody>
          <a:bodyPr/>
          <a:lstStyle/>
          <a:p>
            <a:r>
              <a:rPr lang="en-US" dirty="0"/>
              <a:t>Test 1: Valid Input Test</a:t>
            </a:r>
          </a:p>
        </p:txBody>
      </p:sp>
      <p:sp>
        <p:nvSpPr>
          <p:cNvPr id="3" name="Text Placeholder 2">
            <a:extLst>
              <a:ext uri="{FF2B5EF4-FFF2-40B4-BE49-F238E27FC236}">
                <a16:creationId xmlns:a16="http://schemas.microsoft.com/office/drawing/2014/main" id="{03202E5D-A758-B65E-5770-09B34A13209A}"/>
              </a:ext>
            </a:extLst>
          </p:cNvPr>
          <p:cNvSpPr>
            <a:spLocks noGrp="1"/>
          </p:cNvSpPr>
          <p:nvPr>
            <p:ph type="body" idx="1"/>
          </p:nvPr>
        </p:nvSpPr>
        <p:spPr>
          <a:xfrm>
            <a:off x="685800" y="2194560"/>
            <a:ext cx="10398274" cy="3899067"/>
          </a:xfrm>
        </p:spPr>
        <p:txBody>
          <a:bodyPr>
            <a:normAutofit/>
          </a:bodyPr>
          <a:lstStyle/>
          <a:p>
            <a:r>
              <a:rPr lang="en-US" sz="2800" b="1" dirty="0"/>
              <a:t>Test Description: </a:t>
            </a:r>
            <a:r>
              <a:rPr lang="en-US" sz="2800" dirty="0"/>
              <a:t>Provide valid input data and verify that the system processes it successfully.</a:t>
            </a:r>
          </a:p>
          <a:p>
            <a:r>
              <a:rPr lang="en-US" sz="2800" b="1" dirty="0"/>
              <a:t>Expected Result: </a:t>
            </a:r>
            <a:r>
              <a:rPr lang="en-US" sz="2800" dirty="0"/>
              <a:t>The system should accept the input and produce the expected output without any errors.</a:t>
            </a:r>
          </a:p>
          <a:p>
            <a:r>
              <a:rPr lang="en-US" sz="2800" b="1" dirty="0"/>
              <a:t>Result: </a:t>
            </a:r>
            <a:r>
              <a:rPr lang="en-US" sz="2800" dirty="0"/>
              <a:t>[Pass/Fail]</a:t>
            </a:r>
          </a:p>
        </p:txBody>
      </p:sp>
      <p:pic>
        <p:nvPicPr>
          <p:cNvPr id="4" name="Google Shape;190;p8" descr="Green Pace logo">
            <a:extLst>
              <a:ext uri="{FF2B5EF4-FFF2-40B4-BE49-F238E27FC236}">
                <a16:creationId xmlns:a16="http://schemas.microsoft.com/office/drawing/2014/main" id="{BD0D8A15-0735-10E6-4E7D-EEC7C1592706}"/>
              </a:ext>
            </a:extLst>
          </p:cNvPr>
          <p:cNvPicPr preferRelativeResize="0"/>
          <p:nvPr/>
        </p:nvPicPr>
        <p:blipFill>
          <a:blip r:embed="rId4">
            <a:alphaModFix/>
          </a:blip>
          <a:stretch>
            <a:fillRect/>
          </a:stretch>
        </p:blipFill>
        <p:spPr>
          <a:xfrm>
            <a:off x="11084074" y="5440526"/>
            <a:ext cx="886601" cy="1149225"/>
          </a:xfrm>
          <a:prstGeom prst="rect">
            <a:avLst/>
          </a:prstGeom>
          <a:noFill/>
          <a:ln>
            <a:noFill/>
          </a:ln>
        </p:spPr>
      </p:pic>
      <p:pic>
        <p:nvPicPr>
          <p:cNvPr id="11" name="Audio 10">
            <a:hlinkClick r:id="" action="ppaction://media"/>
            <a:extLst>
              <a:ext uri="{FF2B5EF4-FFF2-40B4-BE49-F238E27FC236}">
                <a16:creationId xmlns:a16="http://schemas.microsoft.com/office/drawing/2014/main" id="{480AD7E6-0F56-1391-61C9-1E20BB301A0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18011032"/>
      </p:ext>
    </p:extLst>
  </p:cSld>
  <p:clrMapOvr>
    <a:masterClrMapping/>
  </p:clrMapOvr>
  <mc:AlternateContent xmlns:mc="http://schemas.openxmlformats.org/markup-compatibility/2006">
    <mc:Choice xmlns:p14="http://schemas.microsoft.com/office/powerpoint/2010/main" Requires="p14">
      <p:transition spd="slow" p14:dur="2000" advTm="19691"/>
    </mc:Choice>
    <mc:Fallback>
      <p:transition spd="slow" advTm="196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2.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3531</TotalTime>
  <Words>1660</Words>
  <Application>Microsoft Office PowerPoint</Application>
  <PresentationFormat>Widescreen</PresentationFormat>
  <Paragraphs>138</Paragraphs>
  <Slides>19</Slides>
  <Notes>14</Notes>
  <HiddenSlides>0</HiddenSlides>
  <MMClips>18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Century Gothic</vt:lpstr>
      <vt:lpstr>Arial</vt:lpstr>
      <vt:lpstr>Söhne</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Test 1: Valid Input Test</vt:lpstr>
      <vt:lpstr>Test 2: SQL Injection Test</vt:lpstr>
      <vt:lpstr>Test 3: Boundary Test</vt:lpstr>
      <vt:lpstr>Test 4: Null Input Test</vt:lpstr>
      <vt:lpstr>Test 5: Cross-Site Scripting (XSS) Test</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laynie tierney</cp:lastModifiedBy>
  <cp:revision>5</cp:revision>
  <dcterms:created xsi:type="dcterms:W3CDTF">2020-08-19T17:59:24Z</dcterms:created>
  <dcterms:modified xsi:type="dcterms:W3CDTF">2024-04-29T00:52:23Z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